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5"/>
  </p:notesMasterIdLst>
  <p:sldIdLst>
    <p:sldId id="256" r:id="rId2"/>
    <p:sldId id="287" r:id="rId3"/>
    <p:sldId id="321" r:id="rId4"/>
    <p:sldId id="322" r:id="rId5"/>
    <p:sldId id="324" r:id="rId6"/>
    <p:sldId id="323" r:id="rId7"/>
    <p:sldId id="300" r:id="rId8"/>
    <p:sldId id="301" r:id="rId9"/>
    <p:sldId id="327" r:id="rId10"/>
    <p:sldId id="328" r:id="rId11"/>
    <p:sldId id="314" r:id="rId12"/>
    <p:sldId id="325" r:id="rId13"/>
    <p:sldId id="326" r:id="rId14"/>
    <p:sldId id="302" r:id="rId15"/>
    <p:sldId id="320" r:id="rId16"/>
    <p:sldId id="288" r:id="rId17"/>
    <p:sldId id="285" r:id="rId18"/>
    <p:sldId id="310" r:id="rId19"/>
    <p:sldId id="311" r:id="rId20"/>
    <p:sldId id="312" r:id="rId21"/>
    <p:sldId id="313" r:id="rId22"/>
    <p:sldId id="289" r:id="rId23"/>
    <p:sldId id="308" r:id="rId24"/>
    <p:sldId id="294" r:id="rId25"/>
    <p:sldId id="292" r:id="rId26"/>
    <p:sldId id="309" r:id="rId27"/>
    <p:sldId id="317" r:id="rId28"/>
    <p:sldId id="318" r:id="rId29"/>
    <p:sldId id="290" r:id="rId30"/>
    <p:sldId id="304" r:id="rId31"/>
    <p:sldId id="315" r:id="rId32"/>
    <p:sldId id="303" r:id="rId33"/>
    <p:sldId id="305" r:id="rId34"/>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8502"/>
    <p:restoredTop sz="86364"/>
  </p:normalViewPr>
  <p:slideViewPr>
    <p:cSldViewPr snapToGrid="0" snapToObjects="1">
      <p:cViewPr varScale="1">
        <p:scale>
          <a:sx n="96" d="100"/>
          <a:sy n="96" d="100"/>
        </p:scale>
        <p:origin x="424"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6053BDD-4B6F-4545-BAD7-07E2FEF6A638}" type="datetimeFigureOut">
              <a:rPr lang="fr-FR" smtClean="0"/>
              <a:t>23/04/2020</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commentair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1FD910D-D729-E540-A85F-4133B9E88A7B}" type="slidenum">
              <a:rPr lang="fr-FR" smtClean="0"/>
              <a:t>‹N°›</a:t>
            </a:fld>
            <a:endParaRPr lang="fr-FR"/>
          </a:p>
        </p:txBody>
      </p:sp>
    </p:spTree>
    <p:extLst>
      <p:ext uri="{BB962C8B-B14F-4D97-AF65-F5344CB8AC3E}">
        <p14:creationId xmlns:p14="http://schemas.microsoft.com/office/powerpoint/2010/main" val="7039517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fr.wikipedia.org/wiki/%C3%89clipse_lunaire" TargetMode="External"/><Relationship Id="rId2" Type="http://schemas.openxmlformats.org/officeDocument/2006/relationships/slide" Target="../slides/slide2.xml"/><Relationship Id="rId1" Type="http://schemas.openxmlformats.org/officeDocument/2006/relationships/notesMaster" Target="../notesMasters/notesMaster1.xml"/><Relationship Id="rId6" Type="http://schemas.openxmlformats.org/officeDocument/2006/relationships/hyperlink" Target="https://fr.wikipedia.org/wiki/XXVe_si%C3%A8cle_av._J.-C." TargetMode="External"/><Relationship Id="rId5" Type="http://schemas.openxmlformats.org/officeDocument/2006/relationships/hyperlink" Target="https://fr.wikipedia.org/wiki/Civilisation_maya" TargetMode="External"/><Relationship Id="rId4" Type="http://schemas.openxmlformats.org/officeDocument/2006/relationships/hyperlink" Target="https://fr.wikipedia.org/wiki/XXXIVe_si%C3%A8cle_av._J.-C." TargetMode="Externa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fr.wikipedia.org/wiki/C%C3%A9ph%C3%A9ide" TargetMode="External"/><Relationship Id="rId2" Type="http://schemas.openxmlformats.org/officeDocument/2006/relationships/slide" Target="../slides/slide31.xml"/><Relationship Id="rId1" Type="http://schemas.openxmlformats.org/officeDocument/2006/relationships/notesMaster" Target="../notesMasters/notesMaster1.xml"/><Relationship Id="rId6" Type="http://schemas.openxmlformats.org/officeDocument/2006/relationships/hyperlink" Target="https://fr.wikipedia.org/wiki/XXe_si%C3%A8cle" TargetMode="External"/><Relationship Id="rId5" Type="http://schemas.openxmlformats.org/officeDocument/2006/relationships/hyperlink" Target="https://fr.wikipedia.org/wiki/Henrietta_Swan_Leavitt" TargetMode="External"/><Relationship Id="rId4" Type="http://schemas.openxmlformats.org/officeDocument/2006/relationships/hyperlink" Target="https://fr.wikipedia.org/wiki/P%C3%A9riode_(physique)"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fr.wikipedia.org/wiki/Alexandrie" TargetMode="External"/><Relationship Id="rId2" Type="http://schemas.openxmlformats.org/officeDocument/2006/relationships/slide" Target="../slides/slide4.xml"/><Relationship Id="rId1" Type="http://schemas.openxmlformats.org/officeDocument/2006/relationships/notesMaster" Target="../notesMasters/notesMaster1.xml"/><Relationship Id="rId5" Type="http://schemas.openxmlformats.org/officeDocument/2006/relationships/hyperlink" Target="https://fr.wikipedia.org/wiki/Latitude" TargetMode="External"/><Relationship Id="rId4" Type="http://schemas.openxmlformats.org/officeDocument/2006/relationships/hyperlink" Target="https://fr.wikipedia.org/wiki/Assouan"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a:t>Les différentes civilisations regardent le ciel depuis toujours.</a:t>
            </a:r>
            <a:r>
              <a:rPr lang="fr-FR" baseline="0" dirty="0"/>
              <a:t> On peut citer les plus connues  comme </a:t>
            </a:r>
            <a:r>
              <a:rPr lang="is-IS" baseline="0" dirty="0"/>
              <a:t>…</a:t>
            </a:r>
          </a:p>
          <a:p>
            <a:r>
              <a:rPr lang="is-IS" baseline="0" dirty="0"/>
              <a:t>Cependant, leur but étaient un petit peu différent du notre. Il cherchait des relations et des moyens de contact avec les Divinités. Il n’étudiait pas vraiment les astre en eux mêmes. Il s’en servait comme moyen de commuication.</a:t>
            </a:r>
          </a:p>
          <a:p>
            <a:endParaRPr lang="is-IS" baseline="0" dirty="0"/>
          </a:p>
          <a:p>
            <a:r>
              <a:rPr lang="fr-FR" sz="1200" b="0" i="0" kern="1200" dirty="0">
                <a:solidFill>
                  <a:schemeClr val="tx1"/>
                </a:solidFill>
                <a:effectLst/>
                <a:latin typeface="+mn-lt"/>
                <a:ea typeface="+mn-ea"/>
                <a:cs typeface="+mn-cs"/>
              </a:rPr>
              <a:t>La plus ancienne mention d'une </a:t>
            </a:r>
            <a:r>
              <a:rPr lang="fr-FR" sz="1200" b="0" i="0" u="none" strike="noStrike" kern="1200" dirty="0">
                <a:solidFill>
                  <a:schemeClr val="tx1"/>
                </a:solidFill>
                <a:effectLst/>
                <a:latin typeface="+mn-lt"/>
                <a:ea typeface="+mn-ea"/>
                <a:cs typeface="+mn-cs"/>
                <a:hlinkClick r:id="rId3" tooltip="Éclipse lunaire"/>
              </a:rPr>
              <a:t>éclipse de Lune</a:t>
            </a:r>
            <a:r>
              <a:rPr lang="fr-FR" sz="1200" b="0" i="0" kern="1200" dirty="0">
                <a:solidFill>
                  <a:schemeClr val="tx1"/>
                </a:solidFill>
                <a:effectLst/>
                <a:latin typeface="+mn-lt"/>
                <a:ea typeface="+mn-ea"/>
                <a:cs typeface="+mn-cs"/>
              </a:rPr>
              <a:t> est celle du 17 janvier </a:t>
            </a:r>
            <a:r>
              <a:rPr lang="fr-FR" sz="1200" b="0" i="0" u="none" strike="noStrike" kern="1200" dirty="0">
                <a:solidFill>
                  <a:schemeClr val="tx1"/>
                </a:solidFill>
                <a:effectLst/>
                <a:latin typeface="+mn-lt"/>
                <a:ea typeface="+mn-ea"/>
                <a:cs typeface="+mn-cs"/>
                <a:hlinkClick r:id="rId4" tooltip="XXXIVe siècle av. J.-C."/>
              </a:rPr>
              <a:t>3380 avant notre ère</a:t>
            </a:r>
            <a:r>
              <a:rPr lang="fr-FR" sz="1200" b="0" i="0" kern="1200" dirty="0">
                <a:solidFill>
                  <a:schemeClr val="tx1"/>
                </a:solidFill>
                <a:effectLst/>
                <a:latin typeface="+mn-lt"/>
                <a:ea typeface="+mn-ea"/>
                <a:cs typeface="+mn-cs"/>
              </a:rPr>
              <a:t>, qui aurait été décrite par les </a:t>
            </a:r>
            <a:r>
              <a:rPr lang="fr-FR" sz="1200" b="0" i="0" u="none" strike="noStrike" kern="1200" dirty="0">
                <a:solidFill>
                  <a:schemeClr val="tx1"/>
                </a:solidFill>
                <a:effectLst/>
                <a:latin typeface="+mn-lt"/>
                <a:ea typeface="+mn-ea"/>
                <a:cs typeface="+mn-cs"/>
                <a:hlinkClick r:id="rId5" tooltip="Civilisation maya"/>
              </a:rPr>
              <a:t>Mayas</a:t>
            </a:r>
            <a:r>
              <a:rPr lang="fr-FR" sz="1200" b="0" i="0" kern="1200" dirty="0">
                <a:solidFill>
                  <a:schemeClr val="tx1"/>
                </a:solidFill>
                <a:effectLst/>
                <a:latin typeface="+mn-lt"/>
                <a:ea typeface="+mn-ea"/>
                <a:cs typeface="+mn-cs"/>
              </a:rPr>
              <a:t> en Amérique centrale. </a:t>
            </a:r>
          </a:p>
          <a:p>
            <a:endParaRPr lang="fr-FR" sz="1200" b="0" i="0" kern="1200" dirty="0">
              <a:solidFill>
                <a:schemeClr val="tx1"/>
              </a:solidFill>
              <a:effectLst/>
              <a:latin typeface="+mn-lt"/>
              <a:ea typeface="+mn-ea"/>
              <a:cs typeface="+mn-cs"/>
            </a:endParaRPr>
          </a:p>
          <a:p>
            <a:r>
              <a:rPr lang="fr-FR" sz="1200" b="0" i="0" kern="1200" dirty="0">
                <a:solidFill>
                  <a:schemeClr val="tx1"/>
                </a:solidFill>
                <a:effectLst/>
                <a:latin typeface="+mn-lt"/>
                <a:ea typeface="+mn-ea"/>
                <a:cs typeface="+mn-cs"/>
              </a:rPr>
              <a:t>En Chine, la date de la première éclipse de Soleil mentionnée est datée de </a:t>
            </a:r>
            <a:r>
              <a:rPr lang="fr-FR" sz="1200" b="0" i="0" u="none" strike="noStrike" kern="1200" dirty="0">
                <a:solidFill>
                  <a:schemeClr val="tx1"/>
                </a:solidFill>
                <a:effectLst/>
                <a:latin typeface="+mn-lt"/>
                <a:ea typeface="+mn-ea"/>
                <a:cs typeface="+mn-cs"/>
                <a:hlinkClick r:id="rId6" tooltip="XXVe siècle av. J.-C."/>
              </a:rPr>
              <a:t>2137 avant notre ère</a:t>
            </a:r>
            <a:endParaRPr lang="fr-FR" dirty="0"/>
          </a:p>
        </p:txBody>
      </p:sp>
      <p:sp>
        <p:nvSpPr>
          <p:cNvPr id="4" name="Espace réservé du numéro de diapositive 3"/>
          <p:cNvSpPr>
            <a:spLocks noGrp="1"/>
          </p:cNvSpPr>
          <p:nvPr>
            <p:ph type="sldNum" sz="quarter" idx="10"/>
          </p:nvPr>
        </p:nvSpPr>
        <p:spPr/>
        <p:txBody>
          <a:bodyPr/>
          <a:lstStyle/>
          <a:p>
            <a:fld id="{C1FD910D-D729-E540-A85F-4133B9E88A7B}" type="slidenum">
              <a:rPr lang="fr-FR" smtClean="0"/>
              <a:t>2</a:t>
            </a:fld>
            <a:endParaRPr lang="fr-FR"/>
          </a:p>
        </p:txBody>
      </p:sp>
    </p:spTree>
    <p:extLst>
      <p:ext uri="{BB962C8B-B14F-4D97-AF65-F5344CB8AC3E}">
        <p14:creationId xmlns:p14="http://schemas.microsoft.com/office/powerpoint/2010/main" val="7933132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a:t>En 1814, on commence à étudier la composition des astres en</a:t>
            </a:r>
            <a:r>
              <a:rPr lang="fr-FR" baseline="0" dirty="0"/>
              <a:t> </a:t>
            </a:r>
            <a:r>
              <a:rPr lang="fr-FR" baseline="0" dirty="0" err="1"/>
              <a:t>commencen</a:t>
            </a:r>
            <a:r>
              <a:rPr lang="fr-FR" baseline="0" dirty="0"/>
              <a:t> par le soleil. </a:t>
            </a:r>
            <a:r>
              <a:rPr lang="fr-FR" baseline="0" dirty="0" err="1"/>
              <a:t>Franenhofer</a:t>
            </a:r>
            <a:r>
              <a:rPr lang="fr-FR" baseline="0" dirty="0"/>
              <a:t> observe pour la première fois le spectre du soleil</a:t>
            </a:r>
          </a:p>
          <a:p>
            <a:endParaRPr lang="fr-FR" baseline="0" dirty="0"/>
          </a:p>
          <a:p>
            <a:r>
              <a:rPr lang="fr-FR" baseline="0" dirty="0"/>
              <a:t>En 1859, B et K identifie des raies d’absorption </a:t>
            </a:r>
            <a:r>
              <a:rPr lang="fr-FR" baseline="0" dirty="0" err="1"/>
              <a:t>caractérstiques</a:t>
            </a:r>
            <a:r>
              <a:rPr lang="fr-FR" baseline="0" dirty="0"/>
              <a:t> de certains éléments et peuvent ainsi identifier la composition du Soleil.</a:t>
            </a:r>
          </a:p>
          <a:p>
            <a:r>
              <a:rPr lang="fr-FR" baseline="0" dirty="0"/>
              <a:t>On identifie la longueur d’onde de la lumière comme nouveau moyen de sonder l’Univers.</a:t>
            </a:r>
            <a:endParaRPr lang="fr-FR" dirty="0"/>
          </a:p>
        </p:txBody>
      </p:sp>
      <p:sp>
        <p:nvSpPr>
          <p:cNvPr id="4" name="Espace réservé du numéro de diapositive 3"/>
          <p:cNvSpPr>
            <a:spLocks noGrp="1"/>
          </p:cNvSpPr>
          <p:nvPr>
            <p:ph type="sldNum" sz="quarter" idx="10"/>
          </p:nvPr>
        </p:nvSpPr>
        <p:spPr/>
        <p:txBody>
          <a:bodyPr/>
          <a:lstStyle/>
          <a:p>
            <a:fld id="{C1FD910D-D729-E540-A85F-4133B9E88A7B}" type="slidenum">
              <a:rPr lang="fr-FR" smtClean="0"/>
              <a:t>11</a:t>
            </a:fld>
            <a:endParaRPr lang="fr-FR"/>
          </a:p>
        </p:txBody>
      </p:sp>
    </p:spTree>
    <p:extLst>
      <p:ext uri="{BB962C8B-B14F-4D97-AF65-F5344CB8AC3E}">
        <p14:creationId xmlns:p14="http://schemas.microsoft.com/office/powerpoint/2010/main" val="15640901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a:t>En 1687, la situation change</a:t>
            </a:r>
            <a:r>
              <a:rPr lang="fr-FR" baseline="0" dirty="0"/>
              <a:t> encore lorsque Newton trouve un principe universelle de la gravitation. Il montre que tous les objets célestes et massifs sont soumis à cette force.</a:t>
            </a:r>
          </a:p>
          <a:p>
            <a:endParaRPr lang="fr-FR" baseline="0" dirty="0"/>
          </a:p>
          <a:p>
            <a:r>
              <a:rPr lang="fr-FR" baseline="0" dirty="0"/>
              <a:t>En 1860 Maxwell décrit la lumière comme une onde électromagnétique.</a:t>
            </a:r>
          </a:p>
          <a:p>
            <a:endParaRPr lang="fr-FR" baseline="0" dirty="0"/>
          </a:p>
          <a:p>
            <a:r>
              <a:rPr lang="fr-FR" baseline="0" dirty="0"/>
              <a:t>On assiste à une mise en équation des principes fondamentaux de la physique. On cherche une physique universelle commune à notre échelle et celle des astres.</a:t>
            </a:r>
            <a:endParaRPr lang="fr-FR" dirty="0"/>
          </a:p>
        </p:txBody>
      </p:sp>
      <p:sp>
        <p:nvSpPr>
          <p:cNvPr id="4" name="Espace réservé du numéro de diapositive 3"/>
          <p:cNvSpPr>
            <a:spLocks noGrp="1"/>
          </p:cNvSpPr>
          <p:nvPr>
            <p:ph type="sldNum" sz="quarter" idx="10"/>
          </p:nvPr>
        </p:nvSpPr>
        <p:spPr/>
        <p:txBody>
          <a:bodyPr/>
          <a:lstStyle/>
          <a:p>
            <a:fld id="{C1FD910D-D729-E540-A85F-4133B9E88A7B}" type="slidenum">
              <a:rPr lang="fr-FR" smtClean="0"/>
              <a:t>12</a:t>
            </a:fld>
            <a:endParaRPr lang="fr-FR"/>
          </a:p>
        </p:txBody>
      </p:sp>
    </p:spTree>
    <p:extLst>
      <p:ext uri="{BB962C8B-B14F-4D97-AF65-F5344CB8AC3E}">
        <p14:creationId xmlns:p14="http://schemas.microsoft.com/office/powerpoint/2010/main" val="38972316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a:t>En 1687, la situation change</a:t>
            </a:r>
            <a:r>
              <a:rPr lang="fr-FR" baseline="0" dirty="0"/>
              <a:t> encore lorsque Newton trouve un principe universelle de la gravitation. Il montre que tous les objets célestes et massifs sont soumis à cette force.</a:t>
            </a:r>
          </a:p>
          <a:p>
            <a:endParaRPr lang="fr-FR" baseline="0" dirty="0"/>
          </a:p>
          <a:p>
            <a:r>
              <a:rPr lang="fr-FR" baseline="0" dirty="0"/>
              <a:t>En 1860 Maxwell décrit la lumière comme une onde électromagnétique.</a:t>
            </a:r>
          </a:p>
          <a:p>
            <a:endParaRPr lang="fr-FR" baseline="0" dirty="0"/>
          </a:p>
          <a:p>
            <a:r>
              <a:rPr lang="fr-FR" baseline="0" dirty="0"/>
              <a:t>On assiste à une mise en équation des principes fondamentaux de la physique. On cherche une physique universelle commune à notre échelle et celle des astres.</a:t>
            </a:r>
            <a:endParaRPr lang="fr-FR" dirty="0"/>
          </a:p>
        </p:txBody>
      </p:sp>
      <p:sp>
        <p:nvSpPr>
          <p:cNvPr id="4" name="Espace réservé du numéro de diapositive 3"/>
          <p:cNvSpPr>
            <a:spLocks noGrp="1"/>
          </p:cNvSpPr>
          <p:nvPr>
            <p:ph type="sldNum" sz="quarter" idx="10"/>
          </p:nvPr>
        </p:nvSpPr>
        <p:spPr/>
        <p:txBody>
          <a:bodyPr/>
          <a:lstStyle/>
          <a:p>
            <a:fld id="{C1FD910D-D729-E540-A85F-4133B9E88A7B}" type="slidenum">
              <a:rPr lang="fr-FR" smtClean="0"/>
              <a:t>13</a:t>
            </a:fld>
            <a:endParaRPr lang="fr-FR"/>
          </a:p>
        </p:txBody>
      </p:sp>
    </p:spTree>
    <p:extLst>
      <p:ext uri="{BB962C8B-B14F-4D97-AF65-F5344CB8AC3E}">
        <p14:creationId xmlns:p14="http://schemas.microsoft.com/office/powerpoint/2010/main" val="35401852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dirty="0"/>
              <a:t>https://</a:t>
            </a:r>
            <a:r>
              <a:rPr lang="fr-FR" dirty="0" err="1"/>
              <a:t>www.astronomes.com</a:t>
            </a:r>
            <a:r>
              <a:rPr lang="fr-FR" dirty="0"/>
              <a:t>/</a:t>
            </a:r>
            <a:r>
              <a:rPr lang="fr-FR" dirty="0" err="1"/>
              <a:t>lhistoire</a:t>
            </a:r>
            <a:r>
              <a:rPr lang="fr-FR" dirty="0"/>
              <a:t>-de-</a:t>
            </a:r>
            <a:r>
              <a:rPr lang="fr-FR" dirty="0" err="1"/>
              <a:t>lastronomie</a:t>
            </a:r>
            <a:r>
              <a:rPr lang="fr-FR" dirty="0"/>
              <a:t>/</a:t>
            </a:r>
          </a:p>
          <a:p>
            <a:endParaRPr lang="fr-FR" dirty="0"/>
          </a:p>
          <a:p>
            <a:endParaRPr lang="fr-FR" dirty="0"/>
          </a:p>
        </p:txBody>
      </p:sp>
      <p:sp>
        <p:nvSpPr>
          <p:cNvPr id="4" name="Espace réservé du numéro de diapositive 3"/>
          <p:cNvSpPr>
            <a:spLocks noGrp="1"/>
          </p:cNvSpPr>
          <p:nvPr>
            <p:ph type="sldNum" sz="quarter" idx="10"/>
          </p:nvPr>
        </p:nvSpPr>
        <p:spPr/>
        <p:txBody>
          <a:bodyPr/>
          <a:lstStyle/>
          <a:p>
            <a:fld id="{C1FD910D-D729-E540-A85F-4133B9E88A7B}" type="slidenum">
              <a:rPr lang="fr-FR" smtClean="0"/>
              <a:t>14</a:t>
            </a:fld>
            <a:endParaRPr lang="fr-FR"/>
          </a:p>
        </p:txBody>
      </p:sp>
    </p:spTree>
    <p:extLst>
      <p:ext uri="{BB962C8B-B14F-4D97-AF65-F5344CB8AC3E}">
        <p14:creationId xmlns:p14="http://schemas.microsoft.com/office/powerpoint/2010/main" val="637913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C1FD910D-D729-E540-A85F-4133B9E88A7B}" type="slidenum">
              <a:rPr lang="fr-FR" smtClean="0"/>
              <a:t>15</a:t>
            </a:fld>
            <a:endParaRPr lang="fr-FR"/>
          </a:p>
        </p:txBody>
      </p:sp>
    </p:spTree>
    <p:extLst>
      <p:ext uri="{BB962C8B-B14F-4D97-AF65-F5344CB8AC3E}">
        <p14:creationId xmlns:p14="http://schemas.microsoft.com/office/powerpoint/2010/main" val="7707406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a:t>Depuis cette période de nombreux objets ont été</a:t>
            </a:r>
            <a:r>
              <a:rPr lang="fr-FR" baseline="0" dirty="0"/>
              <a:t> découverts, parmi ceux-ci en voici quelques uns.</a:t>
            </a:r>
            <a:endParaRPr lang="fr-FR" dirty="0"/>
          </a:p>
        </p:txBody>
      </p:sp>
      <p:sp>
        <p:nvSpPr>
          <p:cNvPr id="4" name="Espace réservé du numéro de diapositive 3"/>
          <p:cNvSpPr>
            <a:spLocks noGrp="1"/>
          </p:cNvSpPr>
          <p:nvPr>
            <p:ph type="sldNum" sz="quarter" idx="10"/>
          </p:nvPr>
        </p:nvSpPr>
        <p:spPr/>
        <p:txBody>
          <a:bodyPr/>
          <a:lstStyle/>
          <a:p>
            <a:fld id="{C1FD910D-D729-E540-A85F-4133B9E88A7B}" type="slidenum">
              <a:rPr lang="fr-FR" smtClean="0"/>
              <a:t>16</a:t>
            </a:fld>
            <a:endParaRPr lang="fr-FR"/>
          </a:p>
        </p:txBody>
      </p:sp>
    </p:spTree>
    <p:extLst>
      <p:ext uri="{BB962C8B-B14F-4D97-AF65-F5344CB8AC3E}">
        <p14:creationId xmlns:p14="http://schemas.microsoft.com/office/powerpoint/2010/main" val="2159895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a:t>Souvent ces </a:t>
            </a:r>
            <a:r>
              <a:rPr lang="fr-FR" dirty="0" err="1"/>
              <a:t>astéroides</a:t>
            </a:r>
            <a:r>
              <a:rPr lang="fr-FR" dirty="0"/>
              <a:t> qui sont responsables</a:t>
            </a:r>
            <a:r>
              <a:rPr lang="fr-FR" baseline="0" dirty="0"/>
              <a:t> des fins du monde dans les films.</a:t>
            </a:r>
            <a:endParaRPr lang="fr-FR" dirty="0"/>
          </a:p>
        </p:txBody>
      </p:sp>
      <p:sp>
        <p:nvSpPr>
          <p:cNvPr id="4" name="Espace réservé du numéro de diapositive 3"/>
          <p:cNvSpPr>
            <a:spLocks noGrp="1"/>
          </p:cNvSpPr>
          <p:nvPr>
            <p:ph type="sldNum" sz="quarter" idx="10"/>
          </p:nvPr>
        </p:nvSpPr>
        <p:spPr/>
        <p:txBody>
          <a:bodyPr/>
          <a:lstStyle/>
          <a:p>
            <a:fld id="{C1FD910D-D729-E540-A85F-4133B9E88A7B}" type="slidenum">
              <a:rPr lang="fr-FR" smtClean="0"/>
              <a:t>21</a:t>
            </a:fld>
            <a:endParaRPr lang="fr-FR"/>
          </a:p>
        </p:txBody>
      </p:sp>
    </p:spTree>
    <p:extLst>
      <p:ext uri="{BB962C8B-B14F-4D97-AF65-F5344CB8AC3E}">
        <p14:creationId xmlns:p14="http://schemas.microsoft.com/office/powerpoint/2010/main" val="14746843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sz="1200" b="0" i="0" u="none" strike="noStrike" kern="1200" dirty="0">
                <a:solidFill>
                  <a:schemeClr val="tx1"/>
                </a:solidFill>
                <a:effectLst/>
                <a:latin typeface="+mn-lt"/>
                <a:ea typeface="+mn-ea"/>
                <a:cs typeface="+mn-cs"/>
              </a:rPr>
              <a:t>Si la concentration d'étoiles y est si élevée, c'est parce que celles-ci y passent environ 90 % de leur vie en évoluant très peu, brûlant l'hydrogène en leur cœur.</a:t>
            </a:r>
          </a:p>
          <a:p>
            <a:r>
              <a:rPr lang="fr-FR" sz="1200" b="0" i="0" u="none" strike="noStrike" kern="1200" dirty="0">
                <a:solidFill>
                  <a:schemeClr val="tx1"/>
                </a:solidFill>
                <a:effectLst/>
                <a:latin typeface="+mn-lt"/>
                <a:ea typeface="+mn-ea"/>
                <a:cs typeface="+mn-cs"/>
              </a:rPr>
              <a:t>: plus celle-ci est riche en métaux, plus elle est froide et moins elle est lumineuse, car elle garde un rayon constant</a:t>
            </a:r>
            <a:endParaRPr lang="fr-FR" dirty="0"/>
          </a:p>
        </p:txBody>
      </p:sp>
      <p:sp>
        <p:nvSpPr>
          <p:cNvPr id="4" name="Espace réservé du numéro de diapositive 3"/>
          <p:cNvSpPr>
            <a:spLocks noGrp="1"/>
          </p:cNvSpPr>
          <p:nvPr>
            <p:ph type="sldNum" sz="quarter" idx="10"/>
          </p:nvPr>
        </p:nvSpPr>
        <p:spPr/>
        <p:txBody>
          <a:bodyPr/>
          <a:lstStyle/>
          <a:p>
            <a:fld id="{C1FD910D-D729-E540-A85F-4133B9E88A7B}" type="slidenum">
              <a:rPr lang="fr-FR" smtClean="0"/>
              <a:t>24</a:t>
            </a:fld>
            <a:endParaRPr lang="fr-FR"/>
          </a:p>
        </p:txBody>
      </p:sp>
    </p:spTree>
    <p:extLst>
      <p:ext uri="{BB962C8B-B14F-4D97-AF65-F5344CB8AC3E}">
        <p14:creationId xmlns:p14="http://schemas.microsoft.com/office/powerpoint/2010/main" val="19051696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C1FD910D-D729-E540-A85F-4133B9E88A7B}" type="slidenum">
              <a:rPr lang="fr-FR" smtClean="0"/>
              <a:t>26</a:t>
            </a:fld>
            <a:endParaRPr lang="fr-FR"/>
          </a:p>
        </p:txBody>
      </p:sp>
    </p:spTree>
    <p:extLst>
      <p:ext uri="{BB962C8B-B14F-4D97-AF65-F5344CB8AC3E}">
        <p14:creationId xmlns:p14="http://schemas.microsoft.com/office/powerpoint/2010/main" val="1773309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a:t>Hubble</a:t>
            </a:r>
            <a:r>
              <a:rPr lang="fr-FR" baseline="0" dirty="0"/>
              <a:t> a mesuré des décalage vers le rouge de galaxie. Il a observé </a:t>
            </a:r>
            <a:r>
              <a:rPr lang="fr-FR" sz="1200" b="0" i="0" u="none" strike="noStrike" kern="1200" dirty="0">
                <a:solidFill>
                  <a:schemeClr val="tx1"/>
                </a:solidFill>
                <a:effectLst/>
                <a:latin typeface="+mn-lt"/>
                <a:ea typeface="+mn-ea"/>
                <a:cs typeface="+mn-cs"/>
              </a:rPr>
              <a:t>les </a:t>
            </a:r>
            <a:r>
              <a:rPr lang="fr-FR" sz="1200" b="0" i="0" u="none" strike="noStrike" kern="1200" dirty="0">
                <a:solidFill>
                  <a:schemeClr val="tx1"/>
                </a:solidFill>
                <a:effectLst/>
                <a:latin typeface="+mn-lt"/>
                <a:ea typeface="+mn-ea"/>
                <a:cs typeface="+mn-cs"/>
                <a:hlinkClick r:id="rId3" tooltip="Céphéide"/>
              </a:rPr>
              <a:t>céphéides</a:t>
            </a:r>
            <a:r>
              <a:rPr lang="fr-FR" sz="1200" b="0" i="0" u="none" strike="noStrike" kern="1200" dirty="0">
                <a:solidFill>
                  <a:schemeClr val="tx1"/>
                </a:solidFill>
                <a:effectLst/>
                <a:latin typeface="+mn-lt"/>
                <a:ea typeface="+mn-ea"/>
                <a:cs typeface="+mn-cs"/>
              </a:rPr>
              <a:t>. Ces étoiles sont sujettes à des variations de luminosité dont la </a:t>
            </a:r>
            <a:r>
              <a:rPr lang="fr-FR" sz="1200" b="0" i="0" u="none" strike="noStrike" kern="1200" dirty="0">
                <a:solidFill>
                  <a:schemeClr val="tx1"/>
                </a:solidFill>
                <a:effectLst/>
                <a:latin typeface="+mn-lt"/>
                <a:ea typeface="+mn-ea"/>
                <a:cs typeface="+mn-cs"/>
                <a:hlinkClick r:id="rId4" tooltip="Période (physique)"/>
              </a:rPr>
              <a:t>période</a:t>
            </a:r>
            <a:r>
              <a:rPr lang="fr-FR" sz="1200" b="0" i="0" u="none" strike="noStrike" kern="1200" dirty="0">
                <a:solidFill>
                  <a:schemeClr val="tx1"/>
                </a:solidFill>
                <a:effectLst/>
                <a:latin typeface="+mn-lt"/>
                <a:ea typeface="+mn-ea"/>
                <a:cs typeface="+mn-cs"/>
              </a:rPr>
              <a:t> est reliée à la luminosité absolue suivant une loi établie par l'astronome </a:t>
            </a:r>
            <a:r>
              <a:rPr lang="fr-FR" sz="1200" b="0" i="0" u="none" strike="noStrike" kern="1200" dirty="0">
                <a:solidFill>
                  <a:schemeClr val="tx1"/>
                </a:solidFill>
                <a:effectLst/>
                <a:latin typeface="+mn-lt"/>
                <a:ea typeface="+mn-ea"/>
                <a:cs typeface="+mn-cs"/>
                <a:hlinkClick r:id="rId5" tooltip="Henrietta Swan Leavitt"/>
              </a:rPr>
              <a:t>Henrietta Leavitt</a:t>
            </a:r>
            <a:r>
              <a:rPr lang="fr-FR" sz="1200" b="0" i="0" u="none" strike="noStrike" kern="1200" dirty="0">
                <a:solidFill>
                  <a:schemeClr val="tx1"/>
                </a:solidFill>
                <a:effectLst/>
                <a:latin typeface="+mn-lt"/>
                <a:ea typeface="+mn-ea"/>
                <a:cs typeface="+mn-cs"/>
              </a:rPr>
              <a:t> au début du </a:t>
            </a:r>
            <a:r>
              <a:rPr lang="fr-FR" sz="1200" b="0" i="0" u="none" strike="noStrike" kern="1200" dirty="0">
                <a:solidFill>
                  <a:schemeClr val="tx1"/>
                </a:solidFill>
                <a:effectLst/>
                <a:latin typeface="+mn-lt"/>
                <a:ea typeface="+mn-ea"/>
                <a:cs typeface="+mn-cs"/>
                <a:hlinkClick r:id="rId6" tooltip="XXe siècle"/>
              </a:rPr>
              <a:t>xx</a:t>
            </a:r>
            <a:r>
              <a:rPr lang="fr-FR" sz="1200" b="0" i="0" u="none" strike="noStrike" kern="1200" baseline="30000" dirty="0">
                <a:solidFill>
                  <a:schemeClr val="tx1"/>
                </a:solidFill>
                <a:effectLst/>
                <a:latin typeface="+mn-lt"/>
                <a:ea typeface="+mn-ea"/>
                <a:cs typeface="+mn-cs"/>
                <a:hlinkClick r:id="rId6" tooltip="XXe siècle"/>
              </a:rPr>
              <a:t>e</a:t>
            </a:r>
            <a:r>
              <a:rPr lang="fr-FR" sz="1200" b="0" i="0" u="none" strike="noStrike" kern="1200" dirty="0">
                <a:solidFill>
                  <a:schemeClr val="tx1"/>
                </a:solidFill>
                <a:effectLst/>
                <a:latin typeface="+mn-lt"/>
                <a:ea typeface="+mn-ea"/>
                <a:cs typeface="+mn-cs"/>
                <a:hlinkClick r:id="rId6" tooltip="XXe siècle"/>
              </a:rPr>
              <a:t> siècle</a:t>
            </a:r>
            <a:endParaRPr lang="fr-FR" dirty="0"/>
          </a:p>
        </p:txBody>
      </p:sp>
      <p:sp>
        <p:nvSpPr>
          <p:cNvPr id="4" name="Espace réservé du numéro de diapositive 3"/>
          <p:cNvSpPr>
            <a:spLocks noGrp="1"/>
          </p:cNvSpPr>
          <p:nvPr>
            <p:ph type="sldNum" sz="quarter" idx="10"/>
          </p:nvPr>
        </p:nvSpPr>
        <p:spPr/>
        <p:txBody>
          <a:bodyPr/>
          <a:lstStyle/>
          <a:p>
            <a:fld id="{C1FD910D-D729-E540-A85F-4133B9E88A7B}" type="slidenum">
              <a:rPr lang="fr-FR" smtClean="0"/>
              <a:t>31</a:t>
            </a:fld>
            <a:endParaRPr lang="fr-FR"/>
          </a:p>
        </p:txBody>
      </p:sp>
    </p:spTree>
    <p:extLst>
      <p:ext uri="{BB962C8B-B14F-4D97-AF65-F5344CB8AC3E}">
        <p14:creationId xmlns:p14="http://schemas.microsoft.com/office/powerpoint/2010/main" val="6426821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C1FD910D-D729-E540-A85F-4133B9E88A7B}" type="slidenum">
              <a:rPr lang="fr-FR" smtClean="0"/>
              <a:t>3</a:t>
            </a:fld>
            <a:endParaRPr lang="fr-FR"/>
          </a:p>
        </p:txBody>
      </p:sp>
    </p:spTree>
    <p:extLst>
      <p:ext uri="{BB962C8B-B14F-4D97-AF65-F5344CB8AC3E}">
        <p14:creationId xmlns:p14="http://schemas.microsoft.com/office/powerpoint/2010/main" val="8871387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sz="1200" b="0" i="0" kern="1200" dirty="0">
                <a:solidFill>
                  <a:schemeClr val="tx1"/>
                </a:solidFill>
                <a:effectLst/>
                <a:latin typeface="+mn-lt"/>
                <a:ea typeface="+mn-ea"/>
                <a:cs typeface="+mn-cs"/>
              </a:rPr>
              <a:t>la taille de la Terre était calculée en mesurant la longueur de l'ombre portée au même moment par le Soleil à deux endroits différents, </a:t>
            </a:r>
            <a:r>
              <a:rPr lang="fr-FR" sz="1200" b="0" i="0" u="none" strike="noStrike" kern="1200" dirty="0">
                <a:solidFill>
                  <a:schemeClr val="tx1"/>
                </a:solidFill>
                <a:effectLst/>
                <a:latin typeface="+mn-lt"/>
                <a:ea typeface="+mn-ea"/>
                <a:cs typeface="+mn-cs"/>
                <a:hlinkClick r:id="rId3" tooltip="Alexandrie"/>
              </a:rPr>
              <a:t>Alexandrie</a:t>
            </a:r>
            <a:r>
              <a:rPr lang="fr-FR" sz="1200" b="0" i="0" kern="1200" dirty="0">
                <a:solidFill>
                  <a:schemeClr val="tx1"/>
                </a:solidFill>
                <a:effectLst/>
                <a:latin typeface="+mn-lt"/>
                <a:ea typeface="+mn-ea"/>
                <a:cs typeface="+mn-cs"/>
              </a:rPr>
              <a:t> et </a:t>
            </a:r>
            <a:r>
              <a:rPr lang="fr-FR" sz="1200" b="0" i="0" u="none" strike="noStrike" kern="1200" dirty="0">
                <a:solidFill>
                  <a:schemeClr val="tx1"/>
                </a:solidFill>
                <a:effectLst/>
                <a:latin typeface="+mn-lt"/>
                <a:ea typeface="+mn-ea"/>
                <a:cs typeface="+mn-cs"/>
                <a:hlinkClick r:id="rId4" tooltip="Assouan"/>
              </a:rPr>
              <a:t>Syène</a:t>
            </a:r>
            <a:r>
              <a:rPr lang="fr-FR" sz="1200" b="0" i="0" kern="1200" dirty="0">
                <a:solidFill>
                  <a:schemeClr val="tx1"/>
                </a:solidFill>
                <a:effectLst/>
                <a:latin typeface="+mn-lt"/>
                <a:ea typeface="+mn-ea"/>
                <a:cs typeface="+mn-cs"/>
              </a:rPr>
              <a:t>, villes dont on pouvait estimer la distance, en l'interprétant comme une différence de </a:t>
            </a:r>
            <a:r>
              <a:rPr lang="fr-FR" sz="1200" b="0" i="0" u="none" strike="noStrike" kern="1200" dirty="0">
                <a:solidFill>
                  <a:schemeClr val="tx1"/>
                </a:solidFill>
                <a:effectLst/>
                <a:latin typeface="+mn-lt"/>
                <a:ea typeface="+mn-ea"/>
                <a:cs typeface="+mn-cs"/>
                <a:hlinkClick r:id="rId5" tooltip="Latitude"/>
              </a:rPr>
              <a:t>latitude</a:t>
            </a:r>
            <a:r>
              <a:rPr lang="fr-FR" sz="1200" b="0" i="0" kern="1200" dirty="0">
                <a:solidFill>
                  <a:schemeClr val="tx1"/>
                </a:solidFill>
                <a:effectLst/>
                <a:latin typeface="+mn-lt"/>
                <a:ea typeface="+mn-ea"/>
                <a:cs typeface="+mn-cs"/>
              </a:rPr>
              <a:t> le long d'un méridien de la sphère terrestre</a:t>
            </a:r>
            <a:endParaRPr lang="fr-FR" dirty="0"/>
          </a:p>
        </p:txBody>
      </p:sp>
      <p:sp>
        <p:nvSpPr>
          <p:cNvPr id="4" name="Espace réservé du numéro de diapositive 3"/>
          <p:cNvSpPr>
            <a:spLocks noGrp="1"/>
          </p:cNvSpPr>
          <p:nvPr>
            <p:ph type="sldNum" sz="quarter" idx="10"/>
          </p:nvPr>
        </p:nvSpPr>
        <p:spPr/>
        <p:txBody>
          <a:bodyPr/>
          <a:lstStyle/>
          <a:p>
            <a:fld id="{C1FD910D-D729-E540-A85F-4133B9E88A7B}" type="slidenum">
              <a:rPr lang="fr-FR" smtClean="0"/>
              <a:t>4</a:t>
            </a:fld>
            <a:endParaRPr lang="fr-FR"/>
          </a:p>
        </p:txBody>
      </p:sp>
    </p:spTree>
    <p:extLst>
      <p:ext uri="{BB962C8B-B14F-4D97-AF65-F5344CB8AC3E}">
        <p14:creationId xmlns:p14="http://schemas.microsoft.com/office/powerpoint/2010/main" val="23010222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a:t>Très peu d’avancée durant les siècles qui suivirent,</a:t>
            </a:r>
            <a:r>
              <a:rPr lang="fr-FR" baseline="0" dirty="0"/>
              <a:t> les civilisation romaines et grecs eurent la même relation avec les Dieux et les constructions associées. Pendant le moyen âge la situation se compliqua avec la censure religieuse. Et donc rien ne changea vraiment jusqu’en 1543 et </a:t>
            </a:r>
            <a:r>
              <a:rPr lang="fr-FR" baseline="0" dirty="0" err="1"/>
              <a:t>Copiernic</a:t>
            </a:r>
            <a:r>
              <a:rPr lang="fr-FR" baseline="0" dirty="0"/>
              <a:t> qui publia dans </a:t>
            </a:r>
            <a:r>
              <a:rPr lang="is-IS" baseline="0" dirty="0"/>
              <a:t>… que le système est héliocentrique.</a:t>
            </a:r>
          </a:p>
          <a:p>
            <a:endParaRPr lang="is-IS" baseline="0" dirty="0"/>
          </a:p>
          <a:p>
            <a:r>
              <a:rPr lang="is-IS" baseline="0" dirty="0"/>
              <a:t>En 1609 apparaissent les premières études quantitfiée des mouvements des astres avec Kepler. </a:t>
            </a:r>
            <a:r>
              <a:rPr lang="fr-FR" baseline="0" dirty="0"/>
              <a:t>Q</a:t>
            </a:r>
            <a:r>
              <a:rPr lang="is-IS" baseline="0" dirty="0"/>
              <a:t>ui à la main trouva que le carré de la période divisé sur le cube du demi grand axe est constant. Il mesura les trajectoires d’astres connus appartenant au système solaire et essaya de nombreuses formule avec la période et le demi grand axe pour conclure que ce ratio est constant.</a:t>
            </a:r>
          </a:p>
          <a:p>
            <a:endParaRPr lang="is-IS" baseline="0" dirty="0"/>
          </a:p>
          <a:p>
            <a:r>
              <a:rPr lang="is-IS" baseline="0" dirty="0"/>
              <a:t>Ainsi, à partir de cette période la situation commence à changer. Les objets célestes ne sont plus simplement utilisé comme points de mesures mais aussi on cherche à les mettre en équations. De plus la Terre n’est plus le centre de l’Univers.</a:t>
            </a:r>
            <a:endParaRPr lang="fr-FR" dirty="0"/>
          </a:p>
        </p:txBody>
      </p:sp>
      <p:sp>
        <p:nvSpPr>
          <p:cNvPr id="4" name="Espace réservé du numéro de diapositive 3"/>
          <p:cNvSpPr>
            <a:spLocks noGrp="1"/>
          </p:cNvSpPr>
          <p:nvPr>
            <p:ph type="sldNum" sz="quarter" idx="10"/>
          </p:nvPr>
        </p:nvSpPr>
        <p:spPr/>
        <p:txBody>
          <a:bodyPr/>
          <a:lstStyle/>
          <a:p>
            <a:fld id="{C1FD910D-D729-E540-A85F-4133B9E88A7B}" type="slidenum">
              <a:rPr lang="fr-FR" smtClean="0"/>
              <a:t>5</a:t>
            </a:fld>
            <a:endParaRPr lang="fr-FR"/>
          </a:p>
        </p:txBody>
      </p:sp>
    </p:spTree>
    <p:extLst>
      <p:ext uri="{BB962C8B-B14F-4D97-AF65-F5344CB8AC3E}">
        <p14:creationId xmlns:p14="http://schemas.microsoft.com/office/powerpoint/2010/main" val="6500974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a:t>Très peu d’avancée durant les siècles qui suivirent,</a:t>
            </a:r>
            <a:r>
              <a:rPr lang="fr-FR" baseline="0" dirty="0"/>
              <a:t> les civilisation romaines et grecs eurent la même relation avec les Dieux et les constructions associées. Pendant le moyen âge la situation se compliqua avec la censure religieuse. Et donc rien ne changea vraiment jusqu’en 1543 et </a:t>
            </a:r>
            <a:r>
              <a:rPr lang="fr-FR" baseline="0" dirty="0" err="1"/>
              <a:t>Copiernic</a:t>
            </a:r>
            <a:r>
              <a:rPr lang="fr-FR" baseline="0" dirty="0"/>
              <a:t> qui publia dans </a:t>
            </a:r>
            <a:r>
              <a:rPr lang="is-IS" baseline="0" dirty="0"/>
              <a:t>… que le système est héliocentrique.</a:t>
            </a:r>
          </a:p>
          <a:p>
            <a:endParaRPr lang="is-IS" baseline="0" dirty="0"/>
          </a:p>
          <a:p>
            <a:r>
              <a:rPr lang="is-IS" baseline="0" dirty="0"/>
              <a:t>En 1609 apparaissent les premières études quantitfiée des mouvements des astres avec Kepler. </a:t>
            </a:r>
            <a:r>
              <a:rPr lang="fr-FR" baseline="0" dirty="0"/>
              <a:t>Q</a:t>
            </a:r>
            <a:r>
              <a:rPr lang="is-IS" baseline="0" dirty="0"/>
              <a:t>ui à la main trouva que le carré de la période divisé sur le cube du demi grand axe est constant. Il mesura les trajectoires d’astres connus appartenant au système solaire et essaya de nombreuses formule avec la période et le demi grand axe pour conclure que ce ratio est constant.</a:t>
            </a:r>
          </a:p>
          <a:p>
            <a:endParaRPr lang="is-IS" baseline="0" dirty="0"/>
          </a:p>
          <a:p>
            <a:r>
              <a:rPr lang="is-IS" baseline="0" dirty="0"/>
              <a:t>Ainsi, à partir de cette période la situation commence à changer. Les objets célestes ne sont plus simplement utilisé comme points de mesures mais aussi on cherche à les mettre en équations. De plus la Terre n’est plus le centre de l’Univers.</a:t>
            </a:r>
            <a:endParaRPr lang="fr-FR" dirty="0"/>
          </a:p>
        </p:txBody>
      </p:sp>
      <p:sp>
        <p:nvSpPr>
          <p:cNvPr id="4" name="Espace réservé du numéro de diapositive 3"/>
          <p:cNvSpPr>
            <a:spLocks noGrp="1"/>
          </p:cNvSpPr>
          <p:nvPr>
            <p:ph type="sldNum" sz="quarter" idx="10"/>
          </p:nvPr>
        </p:nvSpPr>
        <p:spPr/>
        <p:txBody>
          <a:bodyPr/>
          <a:lstStyle/>
          <a:p>
            <a:fld id="{C1FD910D-D729-E540-A85F-4133B9E88A7B}" type="slidenum">
              <a:rPr lang="fr-FR" smtClean="0"/>
              <a:t>6</a:t>
            </a:fld>
            <a:endParaRPr lang="fr-FR"/>
          </a:p>
        </p:txBody>
      </p:sp>
    </p:spTree>
    <p:extLst>
      <p:ext uri="{BB962C8B-B14F-4D97-AF65-F5344CB8AC3E}">
        <p14:creationId xmlns:p14="http://schemas.microsoft.com/office/powerpoint/2010/main" val="3000518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a:t>Très peu d’avancée durant les siècles qui suivirent,</a:t>
            </a:r>
            <a:r>
              <a:rPr lang="fr-FR" baseline="0" dirty="0"/>
              <a:t> les civilisation romaines et grecs eurent la même relation avec les Dieux et les constructions associées. Pendant le moyen âge la situation se compliqua avec la censure religieuse. Et donc rien ne changea vraiment jusqu’en 1543 et </a:t>
            </a:r>
            <a:r>
              <a:rPr lang="fr-FR" baseline="0" dirty="0" err="1"/>
              <a:t>Copiernic</a:t>
            </a:r>
            <a:r>
              <a:rPr lang="fr-FR" baseline="0" dirty="0"/>
              <a:t> qui publia dans </a:t>
            </a:r>
            <a:r>
              <a:rPr lang="is-IS" baseline="0" dirty="0"/>
              <a:t>… que le système est héliocentrique.</a:t>
            </a:r>
          </a:p>
          <a:p>
            <a:endParaRPr lang="is-IS" baseline="0" dirty="0"/>
          </a:p>
          <a:p>
            <a:r>
              <a:rPr lang="is-IS" baseline="0" dirty="0"/>
              <a:t>En 1609 apparaissent les premières études quantitfiée des mouvements des astres avec Kepler. </a:t>
            </a:r>
            <a:r>
              <a:rPr lang="fr-FR" baseline="0" dirty="0"/>
              <a:t>Q</a:t>
            </a:r>
            <a:r>
              <a:rPr lang="is-IS" baseline="0" dirty="0"/>
              <a:t>ui à la main trouva que le carré de la période divisé sur le cube du demi grand axe est constant. Il mesura les trajectoires d’astres connus appartenant au système solaire et essaya de nombreuses formule avec la période et le demi grand axe pour conclure que ce ratio est constant.</a:t>
            </a:r>
          </a:p>
          <a:p>
            <a:endParaRPr lang="is-IS" baseline="0" dirty="0"/>
          </a:p>
          <a:p>
            <a:r>
              <a:rPr lang="is-IS" baseline="0" dirty="0"/>
              <a:t>Ainsi, à partir de cette période la situation commence à changer. Les objets célestes ne sont plus simplement utilisé comme points de mesures mais aussi on cherche à les mettre en équations. De plus la Terre n’est plus le centre de l’Univers.</a:t>
            </a:r>
            <a:endParaRPr lang="fr-FR" dirty="0"/>
          </a:p>
        </p:txBody>
      </p:sp>
      <p:sp>
        <p:nvSpPr>
          <p:cNvPr id="4" name="Espace réservé du numéro de diapositive 3"/>
          <p:cNvSpPr>
            <a:spLocks noGrp="1"/>
          </p:cNvSpPr>
          <p:nvPr>
            <p:ph type="sldNum" sz="quarter" idx="10"/>
          </p:nvPr>
        </p:nvSpPr>
        <p:spPr/>
        <p:txBody>
          <a:bodyPr/>
          <a:lstStyle/>
          <a:p>
            <a:fld id="{C1FD910D-D729-E540-A85F-4133B9E88A7B}" type="slidenum">
              <a:rPr lang="fr-FR" smtClean="0"/>
              <a:t>7</a:t>
            </a:fld>
            <a:endParaRPr lang="fr-FR"/>
          </a:p>
        </p:txBody>
      </p:sp>
    </p:spTree>
    <p:extLst>
      <p:ext uri="{BB962C8B-B14F-4D97-AF65-F5344CB8AC3E}">
        <p14:creationId xmlns:p14="http://schemas.microsoft.com/office/powerpoint/2010/main" val="14575729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a:t>En 1687, la situation change</a:t>
            </a:r>
            <a:r>
              <a:rPr lang="fr-FR" baseline="0" dirty="0"/>
              <a:t> encore lorsque Newton trouve un principe universelle de la gravitation. Il montre que tous les objets célestes et massifs sont soumis à cette force.</a:t>
            </a:r>
          </a:p>
          <a:p>
            <a:endParaRPr lang="fr-FR" baseline="0" dirty="0"/>
          </a:p>
          <a:p>
            <a:r>
              <a:rPr lang="fr-FR" baseline="0" dirty="0"/>
              <a:t>En 1860 Maxwell décrit la lumière comme une onde électromagnétique.</a:t>
            </a:r>
          </a:p>
          <a:p>
            <a:endParaRPr lang="fr-FR" baseline="0" dirty="0"/>
          </a:p>
          <a:p>
            <a:r>
              <a:rPr lang="fr-FR" baseline="0" dirty="0"/>
              <a:t>On assiste à une mise en équation des principes fondamentaux de la physique. On cherche une physique universelle commune à notre échelle et celle des astres.</a:t>
            </a:r>
            <a:endParaRPr lang="fr-FR" dirty="0"/>
          </a:p>
        </p:txBody>
      </p:sp>
      <p:sp>
        <p:nvSpPr>
          <p:cNvPr id="4" name="Espace réservé du numéro de diapositive 3"/>
          <p:cNvSpPr>
            <a:spLocks noGrp="1"/>
          </p:cNvSpPr>
          <p:nvPr>
            <p:ph type="sldNum" sz="quarter" idx="10"/>
          </p:nvPr>
        </p:nvSpPr>
        <p:spPr/>
        <p:txBody>
          <a:bodyPr/>
          <a:lstStyle/>
          <a:p>
            <a:fld id="{C1FD910D-D729-E540-A85F-4133B9E88A7B}" type="slidenum">
              <a:rPr lang="fr-FR" smtClean="0"/>
              <a:t>8</a:t>
            </a:fld>
            <a:endParaRPr lang="fr-FR"/>
          </a:p>
        </p:txBody>
      </p:sp>
    </p:spTree>
    <p:extLst>
      <p:ext uri="{BB962C8B-B14F-4D97-AF65-F5344CB8AC3E}">
        <p14:creationId xmlns:p14="http://schemas.microsoft.com/office/powerpoint/2010/main" val="662687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a:t>En 1687, la situation change</a:t>
            </a:r>
            <a:r>
              <a:rPr lang="fr-FR" baseline="0" dirty="0"/>
              <a:t> encore lorsque Newton trouve un principe universelle de la gravitation. Il montre que tous les objets célestes et massifs sont soumis à cette force.</a:t>
            </a:r>
          </a:p>
          <a:p>
            <a:endParaRPr lang="fr-FR" baseline="0" dirty="0"/>
          </a:p>
          <a:p>
            <a:r>
              <a:rPr lang="fr-FR" baseline="0" dirty="0"/>
              <a:t>En 1860 Maxwell décrit la lumière comme une onde électromagnétique.</a:t>
            </a:r>
          </a:p>
          <a:p>
            <a:endParaRPr lang="fr-FR" baseline="0" dirty="0"/>
          </a:p>
          <a:p>
            <a:r>
              <a:rPr lang="fr-FR" baseline="0" dirty="0"/>
              <a:t>On assiste à une mise en équation des principes fondamentaux de la physique. On cherche une physique universelle commune à notre échelle et celle des astres.</a:t>
            </a:r>
            <a:endParaRPr lang="fr-FR" dirty="0"/>
          </a:p>
        </p:txBody>
      </p:sp>
      <p:sp>
        <p:nvSpPr>
          <p:cNvPr id="4" name="Espace réservé du numéro de diapositive 3"/>
          <p:cNvSpPr>
            <a:spLocks noGrp="1"/>
          </p:cNvSpPr>
          <p:nvPr>
            <p:ph type="sldNum" sz="quarter" idx="10"/>
          </p:nvPr>
        </p:nvSpPr>
        <p:spPr/>
        <p:txBody>
          <a:bodyPr/>
          <a:lstStyle/>
          <a:p>
            <a:fld id="{C1FD910D-D729-E540-A85F-4133B9E88A7B}" type="slidenum">
              <a:rPr lang="fr-FR" smtClean="0"/>
              <a:t>9</a:t>
            </a:fld>
            <a:endParaRPr lang="fr-FR"/>
          </a:p>
        </p:txBody>
      </p:sp>
    </p:spTree>
    <p:extLst>
      <p:ext uri="{BB962C8B-B14F-4D97-AF65-F5344CB8AC3E}">
        <p14:creationId xmlns:p14="http://schemas.microsoft.com/office/powerpoint/2010/main" val="27088685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a:t>En 1687, la situation change</a:t>
            </a:r>
            <a:r>
              <a:rPr lang="fr-FR" baseline="0" dirty="0"/>
              <a:t> encore lorsque Newton trouve un principe universelle de la gravitation. Il montre que tous les objets célestes et massifs sont soumis à cette force.</a:t>
            </a:r>
          </a:p>
          <a:p>
            <a:endParaRPr lang="fr-FR" baseline="0" dirty="0"/>
          </a:p>
          <a:p>
            <a:r>
              <a:rPr lang="fr-FR" baseline="0" dirty="0"/>
              <a:t>En 1860 Maxwell décrit la lumière comme une onde électromagnétique.</a:t>
            </a:r>
          </a:p>
          <a:p>
            <a:endParaRPr lang="fr-FR" baseline="0" dirty="0"/>
          </a:p>
          <a:p>
            <a:r>
              <a:rPr lang="fr-FR" baseline="0" dirty="0"/>
              <a:t>On assiste à une mise en équation des principes fondamentaux de la physique. On cherche une physique universelle commune à notre échelle et celle des astres.</a:t>
            </a:r>
            <a:endParaRPr lang="fr-FR" dirty="0"/>
          </a:p>
        </p:txBody>
      </p:sp>
      <p:sp>
        <p:nvSpPr>
          <p:cNvPr id="4" name="Espace réservé du numéro de diapositive 3"/>
          <p:cNvSpPr>
            <a:spLocks noGrp="1"/>
          </p:cNvSpPr>
          <p:nvPr>
            <p:ph type="sldNum" sz="quarter" idx="10"/>
          </p:nvPr>
        </p:nvSpPr>
        <p:spPr/>
        <p:txBody>
          <a:bodyPr/>
          <a:lstStyle/>
          <a:p>
            <a:fld id="{C1FD910D-D729-E540-A85F-4133B9E88A7B}" type="slidenum">
              <a:rPr lang="fr-FR" smtClean="0"/>
              <a:t>10</a:t>
            </a:fld>
            <a:endParaRPr lang="fr-FR"/>
          </a:p>
        </p:txBody>
      </p:sp>
    </p:spTree>
    <p:extLst>
      <p:ext uri="{BB962C8B-B14F-4D97-AF65-F5344CB8AC3E}">
        <p14:creationId xmlns:p14="http://schemas.microsoft.com/office/powerpoint/2010/main" val="21147475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fr-FR"/>
              <a:t>Cliquez et modifiez le titre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Cliquez pour modifier le style des sous-titres du masque</a:t>
            </a:r>
            <a:endParaRPr lang="en-US" dirty="0"/>
          </a:p>
        </p:txBody>
      </p:sp>
      <p:sp>
        <p:nvSpPr>
          <p:cNvPr id="4" name="Date Placeholder 3"/>
          <p:cNvSpPr>
            <a:spLocks noGrp="1"/>
          </p:cNvSpPr>
          <p:nvPr>
            <p:ph type="dt" sz="half" idx="10"/>
          </p:nvPr>
        </p:nvSpPr>
        <p:spPr/>
        <p:txBody>
          <a:bodyPr/>
          <a:lstStyle/>
          <a:p>
            <a:fld id="{46FB9B8C-F363-3344-9752-D0049E491416}" type="datetimeFigureOut">
              <a:rPr lang="fr-FR" smtClean="0"/>
              <a:t>23/04/2020</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1D6C5F9E-6D86-3B49-9926-0013E51AC176}" type="slidenum">
              <a:rPr lang="fr-FR" smtClean="0"/>
              <a:t>‹N°›</a:t>
            </a:fld>
            <a:endParaRPr lang="fr-F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Cliquez et modifiez le titre</a:t>
            </a:r>
            <a:endParaRPr lang="en-US" dirty="0"/>
          </a:p>
        </p:txBody>
      </p:sp>
      <p:sp>
        <p:nvSpPr>
          <p:cNvPr id="3" name="Vertical Text Placeholder 2"/>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46FB9B8C-F363-3344-9752-D0049E491416}" type="datetimeFigureOut">
              <a:rPr lang="fr-FR" smtClean="0"/>
              <a:t>23/04/2020</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1D6C5F9E-6D86-3B49-9926-0013E51AC176}" type="slidenum">
              <a:rPr lang="fr-FR" smtClean="0"/>
              <a:t>‹N°›</a:t>
            </a:fld>
            <a:endParaRPr lang="fr-F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fr-FR"/>
              <a:t>Cliquez et modifiez le titre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46FB9B8C-F363-3344-9752-D0049E491416}" type="datetimeFigureOut">
              <a:rPr lang="fr-FR" smtClean="0"/>
              <a:t>23/04/2020</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1D6C5F9E-6D86-3B49-9926-0013E51AC176}" type="slidenum">
              <a:rPr lang="fr-FR" smtClean="0"/>
              <a:t>‹N°›</a:t>
            </a:fld>
            <a:endParaRPr lang="fr-F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Cliquez et modifiez le titre</a:t>
            </a:r>
            <a:endParaRPr lang="en-US" dirty="0"/>
          </a:p>
        </p:txBody>
      </p:sp>
      <p:sp>
        <p:nvSpPr>
          <p:cNvPr id="3" name="Content Placeholder 2"/>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46FB9B8C-F363-3344-9752-D0049E491416}" type="datetimeFigureOut">
              <a:rPr lang="fr-FR" smtClean="0"/>
              <a:t>23/04/2020</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1D6C5F9E-6D86-3B49-9926-0013E51AC176}" type="slidenum">
              <a:rPr lang="fr-FR" smtClean="0"/>
              <a:t>‹N°›</a:t>
            </a:fld>
            <a:endParaRPr lang="fr-F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fr-FR"/>
              <a:t>Cliquez et modifiez le titre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46FB9B8C-F363-3344-9752-D0049E491416}" type="datetimeFigureOut">
              <a:rPr lang="fr-FR" smtClean="0"/>
              <a:t>23/04/2020</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1D6C5F9E-6D86-3B49-9926-0013E51AC176}" type="slidenum">
              <a:rPr lang="fr-FR" smtClean="0"/>
              <a:t>‹N°›</a:t>
            </a:fld>
            <a:endParaRPr lang="fr-F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Cliquez et modifiez le titre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Date Placeholder 4"/>
          <p:cNvSpPr>
            <a:spLocks noGrp="1"/>
          </p:cNvSpPr>
          <p:nvPr>
            <p:ph type="dt" sz="half" idx="10"/>
          </p:nvPr>
        </p:nvSpPr>
        <p:spPr/>
        <p:txBody>
          <a:bodyPr/>
          <a:lstStyle/>
          <a:p>
            <a:fld id="{46FB9B8C-F363-3344-9752-D0049E491416}" type="datetimeFigureOut">
              <a:rPr lang="fr-FR" smtClean="0"/>
              <a:t>23/04/2020</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1D6C5F9E-6D86-3B49-9926-0013E51AC176}" type="slidenum">
              <a:rPr lang="fr-FR" smtClean="0"/>
              <a:t>‹N°›</a:t>
            </a:fld>
            <a:endParaRPr lang="fr-F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fr-FR"/>
              <a:t>Cliquez et modifiez le titre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Content Placeholder 3"/>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Content Placeholder 5"/>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Date Placeholder 6"/>
          <p:cNvSpPr>
            <a:spLocks noGrp="1"/>
          </p:cNvSpPr>
          <p:nvPr>
            <p:ph type="dt" sz="half" idx="10"/>
          </p:nvPr>
        </p:nvSpPr>
        <p:spPr/>
        <p:txBody>
          <a:bodyPr/>
          <a:lstStyle/>
          <a:p>
            <a:fld id="{46FB9B8C-F363-3344-9752-D0049E491416}" type="datetimeFigureOut">
              <a:rPr lang="fr-FR" smtClean="0"/>
              <a:t>23/04/2020</a:t>
            </a:fld>
            <a:endParaRPr lang="fr-FR"/>
          </a:p>
        </p:txBody>
      </p:sp>
      <p:sp>
        <p:nvSpPr>
          <p:cNvPr id="8" name="Footer Placeholder 7"/>
          <p:cNvSpPr>
            <a:spLocks noGrp="1"/>
          </p:cNvSpPr>
          <p:nvPr>
            <p:ph type="ftr" sz="quarter" idx="11"/>
          </p:nvPr>
        </p:nvSpPr>
        <p:spPr/>
        <p:txBody>
          <a:bodyPr/>
          <a:lstStyle/>
          <a:p>
            <a:endParaRPr lang="fr-FR"/>
          </a:p>
        </p:txBody>
      </p:sp>
      <p:sp>
        <p:nvSpPr>
          <p:cNvPr id="9" name="Slide Number Placeholder 8"/>
          <p:cNvSpPr>
            <a:spLocks noGrp="1"/>
          </p:cNvSpPr>
          <p:nvPr>
            <p:ph type="sldNum" sz="quarter" idx="12"/>
          </p:nvPr>
        </p:nvSpPr>
        <p:spPr/>
        <p:txBody>
          <a:bodyPr/>
          <a:lstStyle/>
          <a:p>
            <a:fld id="{1D6C5F9E-6D86-3B49-9926-0013E51AC176}" type="slidenum">
              <a:rPr lang="fr-FR" smtClean="0"/>
              <a:t>‹N°›</a:t>
            </a:fld>
            <a:endParaRPr lang="fr-F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Cliquez et modifiez le titre</a:t>
            </a:r>
            <a:endParaRPr lang="en-US" dirty="0"/>
          </a:p>
        </p:txBody>
      </p:sp>
      <p:sp>
        <p:nvSpPr>
          <p:cNvPr id="3" name="Date Placeholder 2"/>
          <p:cNvSpPr>
            <a:spLocks noGrp="1"/>
          </p:cNvSpPr>
          <p:nvPr>
            <p:ph type="dt" sz="half" idx="10"/>
          </p:nvPr>
        </p:nvSpPr>
        <p:spPr/>
        <p:txBody>
          <a:bodyPr/>
          <a:lstStyle/>
          <a:p>
            <a:fld id="{46FB9B8C-F363-3344-9752-D0049E491416}" type="datetimeFigureOut">
              <a:rPr lang="fr-FR" smtClean="0"/>
              <a:t>23/04/2020</a:t>
            </a:fld>
            <a:endParaRPr lang="fr-FR"/>
          </a:p>
        </p:txBody>
      </p:sp>
      <p:sp>
        <p:nvSpPr>
          <p:cNvPr id="4" name="Footer Placeholder 3"/>
          <p:cNvSpPr>
            <a:spLocks noGrp="1"/>
          </p:cNvSpPr>
          <p:nvPr>
            <p:ph type="ftr" sz="quarter" idx="11"/>
          </p:nvPr>
        </p:nvSpPr>
        <p:spPr/>
        <p:txBody>
          <a:bodyPr/>
          <a:lstStyle/>
          <a:p>
            <a:endParaRPr lang="fr-FR"/>
          </a:p>
        </p:txBody>
      </p:sp>
      <p:sp>
        <p:nvSpPr>
          <p:cNvPr id="5" name="Slide Number Placeholder 4"/>
          <p:cNvSpPr>
            <a:spLocks noGrp="1"/>
          </p:cNvSpPr>
          <p:nvPr>
            <p:ph type="sldNum" sz="quarter" idx="12"/>
          </p:nvPr>
        </p:nvSpPr>
        <p:spPr/>
        <p:txBody>
          <a:bodyPr/>
          <a:lstStyle/>
          <a:p>
            <a:fld id="{1D6C5F9E-6D86-3B49-9926-0013E51AC176}" type="slidenum">
              <a:rPr lang="fr-FR" smtClean="0"/>
              <a:t>‹N°›</a:t>
            </a:fld>
            <a:endParaRPr lang="fr-F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6FB9B8C-F363-3344-9752-D0049E491416}" type="datetimeFigureOut">
              <a:rPr lang="fr-FR" smtClean="0"/>
              <a:t>23/04/2020</a:t>
            </a:fld>
            <a:endParaRPr lang="fr-FR"/>
          </a:p>
        </p:txBody>
      </p:sp>
      <p:sp>
        <p:nvSpPr>
          <p:cNvPr id="3" name="Footer Placeholder 2"/>
          <p:cNvSpPr>
            <a:spLocks noGrp="1"/>
          </p:cNvSpPr>
          <p:nvPr>
            <p:ph type="ftr" sz="quarter" idx="11"/>
          </p:nvPr>
        </p:nvSpPr>
        <p:spPr/>
        <p:txBody>
          <a:bodyPr/>
          <a:lstStyle/>
          <a:p>
            <a:endParaRPr lang="fr-FR"/>
          </a:p>
        </p:txBody>
      </p:sp>
      <p:sp>
        <p:nvSpPr>
          <p:cNvPr id="4" name="Slide Number Placeholder 3"/>
          <p:cNvSpPr>
            <a:spLocks noGrp="1"/>
          </p:cNvSpPr>
          <p:nvPr>
            <p:ph type="sldNum" sz="quarter" idx="12"/>
          </p:nvPr>
        </p:nvSpPr>
        <p:spPr/>
        <p:txBody>
          <a:bodyPr/>
          <a:lstStyle/>
          <a:p>
            <a:fld id="{1D6C5F9E-6D86-3B49-9926-0013E51AC176}" type="slidenum">
              <a:rPr lang="fr-FR" smtClean="0"/>
              <a:t>‹N°›</a:t>
            </a:fld>
            <a:endParaRPr lang="fr-F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fr-FR"/>
              <a:t>Cliquez et modifiez le titre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46FB9B8C-F363-3344-9752-D0049E491416}" type="datetimeFigureOut">
              <a:rPr lang="fr-FR" smtClean="0"/>
              <a:t>23/04/2020</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1D6C5F9E-6D86-3B49-9926-0013E51AC176}" type="slidenum">
              <a:rPr lang="fr-FR" smtClean="0"/>
              <a:t>‹N°›</a:t>
            </a:fld>
            <a:endParaRPr lang="fr-F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fr-FR"/>
              <a:t>Cliquez et modifiez le titre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t>Faire glisser l'image vers l'espace réservé ou cliquer sur l'icône pour l'ajouter</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46FB9B8C-F363-3344-9752-D0049E491416}" type="datetimeFigureOut">
              <a:rPr lang="fr-FR" smtClean="0"/>
              <a:t>23/04/2020</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1D6C5F9E-6D86-3B49-9926-0013E51AC176}" type="slidenum">
              <a:rPr lang="fr-FR" smtClean="0"/>
              <a:t>‹N°›</a:t>
            </a:fld>
            <a:endParaRPr lang="fr-F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Cliquez et modifiez le titre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6FB9B8C-F363-3344-9752-D0049E491416}" type="datetimeFigureOut">
              <a:rPr lang="fr-FR" smtClean="0"/>
              <a:t>23/04/2020</a:t>
            </a:fld>
            <a:endParaRPr lang="fr-F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D6C5F9E-6D86-3B49-9926-0013E51AC176}" type="slidenum">
              <a:rPr lang="fr-FR" smtClean="0"/>
              <a:t>‹N°›</a:t>
            </a:fld>
            <a:endParaRPr lang="fr-FR"/>
          </a:p>
        </p:txBody>
      </p:sp>
    </p:spTree>
    <p:extLst>
      <p:ext uri="{BB962C8B-B14F-4D97-AF65-F5344CB8AC3E}">
        <p14:creationId xmlns:p14="http://schemas.microsoft.com/office/powerpoint/2010/main" val="541472490"/>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5.tiff"/><Relationship Id="rId5" Type="http://schemas.openxmlformats.org/officeDocument/2006/relationships/image" Target="../media/image24.tiff"/><Relationship Id="rId4" Type="http://schemas.openxmlformats.org/officeDocument/2006/relationships/image" Target="../media/image23.tiff"/></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7.tiff"/></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9.tiff"/><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30.tiff"/></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tiff"/></Relationships>
</file>

<file path=ppt/slides/_rels/slide15.xml.rels><?xml version="1.0" encoding="UTF-8" standalone="yes"?>
<Relationships xmlns="http://schemas.openxmlformats.org/package/2006/relationships"><Relationship Id="rId3" Type="http://schemas.openxmlformats.org/officeDocument/2006/relationships/image" Target="../media/image34.tiff"/><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35.tiff"/></Relationships>
</file>

<file path=ppt/slides/_rels/slide16.xml.rels><?xml version="1.0" encoding="UTF-8" standalone="yes"?>
<Relationships xmlns="http://schemas.openxmlformats.org/package/2006/relationships"><Relationship Id="rId8" Type="http://schemas.openxmlformats.org/officeDocument/2006/relationships/image" Target="../media/image41.tiff"/><Relationship Id="rId3" Type="http://schemas.openxmlformats.org/officeDocument/2006/relationships/image" Target="../media/image36.tiff"/><Relationship Id="rId7" Type="http://schemas.openxmlformats.org/officeDocument/2006/relationships/image" Target="../media/image40.tiff"/><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39.tiff"/><Relationship Id="rId5" Type="http://schemas.openxmlformats.org/officeDocument/2006/relationships/image" Target="../media/image38.tiff"/><Relationship Id="rId4" Type="http://schemas.openxmlformats.org/officeDocument/2006/relationships/image" Target="../media/image37.tiff"/></Relationships>
</file>

<file path=ppt/slides/_rels/slide17.xml.rels><?xml version="1.0" encoding="UTF-8" standalone="yes"?>
<Relationships xmlns="http://schemas.openxmlformats.org/package/2006/relationships"><Relationship Id="rId3" Type="http://schemas.openxmlformats.org/officeDocument/2006/relationships/image" Target="../media/image43.tiff"/><Relationship Id="rId7" Type="http://schemas.openxmlformats.org/officeDocument/2006/relationships/image" Target="../media/image47.tiff"/><Relationship Id="rId2" Type="http://schemas.openxmlformats.org/officeDocument/2006/relationships/image" Target="../media/image42.png"/><Relationship Id="rId1" Type="http://schemas.openxmlformats.org/officeDocument/2006/relationships/slideLayout" Target="../slideLayouts/slideLayout2.xml"/><Relationship Id="rId6" Type="http://schemas.openxmlformats.org/officeDocument/2006/relationships/image" Target="../media/image46.tiff"/><Relationship Id="rId5" Type="http://schemas.openxmlformats.org/officeDocument/2006/relationships/image" Target="../media/image45.tiff"/><Relationship Id="rId4" Type="http://schemas.openxmlformats.org/officeDocument/2006/relationships/image" Target="../media/image44.tiff"/></Relationships>
</file>

<file path=ppt/slides/_rels/slide18.xml.rels><?xml version="1.0" encoding="UTF-8" standalone="yes"?>
<Relationships xmlns="http://schemas.openxmlformats.org/package/2006/relationships"><Relationship Id="rId2" Type="http://schemas.openxmlformats.org/officeDocument/2006/relationships/image" Target="../media/image48.tif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50.tiff"/><Relationship Id="rId2" Type="http://schemas.openxmlformats.org/officeDocument/2006/relationships/image" Target="../media/image49.tiff"/><Relationship Id="rId1" Type="http://schemas.openxmlformats.org/officeDocument/2006/relationships/slideLayout" Target="../slideLayouts/slideLayout2.xml"/><Relationship Id="rId4" Type="http://schemas.openxmlformats.org/officeDocument/2006/relationships/image" Target="../media/image51.tiff"/></Relationships>
</file>

<file path=ppt/slides/_rels/slide2.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3.tiff"/><Relationship Id="rId4" Type="http://schemas.openxmlformats.org/officeDocument/2006/relationships/image" Target="../media/image2.tiff"/></Relationships>
</file>

<file path=ppt/slides/_rels/slide2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 Id="rId5" Type="http://schemas.openxmlformats.org/officeDocument/2006/relationships/image" Target="../media/image55.tiff"/><Relationship Id="rId4" Type="http://schemas.openxmlformats.org/officeDocument/2006/relationships/image" Target="../media/image54.png"/></Relationships>
</file>

<file path=ppt/slides/_rels/slide21.xml.rels><?xml version="1.0" encoding="UTF-8" standalone="yes"?>
<Relationships xmlns="http://schemas.openxmlformats.org/package/2006/relationships"><Relationship Id="rId3" Type="http://schemas.openxmlformats.org/officeDocument/2006/relationships/image" Target="../media/image56.tiff"/><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57.tiff"/></Relationships>
</file>

<file path=ppt/slides/_rels/slide2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tiff"/><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2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64.tiff"/><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65.tiff"/></Relationships>
</file>

<file path=ppt/slides/_rels/slide27.xml.rels><?xml version="1.0" encoding="UTF-8" standalone="yes"?>
<Relationships xmlns="http://schemas.openxmlformats.org/package/2006/relationships"><Relationship Id="rId2" Type="http://schemas.openxmlformats.org/officeDocument/2006/relationships/image" Target="../media/image66.tif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68.tiff"/><Relationship Id="rId2" Type="http://schemas.openxmlformats.org/officeDocument/2006/relationships/image" Target="../media/image67.tif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54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tiff"/></Relationships>
</file>

<file path=ppt/slides/_rels/slide30.xml.rels><?xml version="1.0" encoding="UTF-8" standalone="yes"?>
<Relationships xmlns="http://schemas.openxmlformats.org/package/2006/relationships"><Relationship Id="rId3" Type="http://schemas.openxmlformats.org/officeDocument/2006/relationships/hyperlink" Target="https://fr.wikipedia.org/wiki/%C3%89toile" TargetMode="External"/><Relationship Id="rId2" Type="http://schemas.openxmlformats.org/officeDocument/2006/relationships/hyperlink" Target="https://www.astronomes.com/la-fin-des-etoiles-massives/relativite-restreinte/" TargetMode="External"/><Relationship Id="rId1" Type="http://schemas.openxmlformats.org/officeDocument/2006/relationships/slideLayout" Target="../slideLayouts/slideLayout2.xml"/><Relationship Id="rId6" Type="http://schemas.openxmlformats.org/officeDocument/2006/relationships/image" Target="../media/image69.gif"/><Relationship Id="rId5" Type="http://schemas.openxmlformats.org/officeDocument/2006/relationships/hyperlink" Target="https://fr.wikipedia.org/wiki/Voie_lact%C3%A9e" TargetMode="External"/><Relationship Id="rId4" Type="http://schemas.openxmlformats.org/officeDocument/2006/relationships/hyperlink" Target="https://fr.wikipedia.org/wiki/Soleil"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72.tiff"/><Relationship Id="rId4" Type="http://schemas.openxmlformats.org/officeDocument/2006/relationships/image" Target="../media/image71.tif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73.tif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8.tiff"/><Relationship Id="rId4" Type="http://schemas.openxmlformats.org/officeDocument/2006/relationships/image" Target="../media/image7.tiff"/></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1.tiff"/></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4.tiff"/><Relationship Id="rId4" Type="http://schemas.openxmlformats.org/officeDocument/2006/relationships/image" Target="../media/image13.tiff"/></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8.tiff"/><Relationship Id="rId5" Type="http://schemas.openxmlformats.org/officeDocument/2006/relationships/image" Target="../media/image17.tiff"/><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21.tiff"/><Relationship Id="rId4" Type="http://schemas.openxmlformats.org/officeDocument/2006/relationships/image" Target="../media/image20.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fr-FR" dirty="0"/>
              <a:t>Séminaire général sur l’astronomie</a:t>
            </a:r>
          </a:p>
        </p:txBody>
      </p:sp>
      <p:sp>
        <p:nvSpPr>
          <p:cNvPr id="4" name="Sous-titre 3"/>
          <p:cNvSpPr>
            <a:spLocks noGrp="1"/>
          </p:cNvSpPr>
          <p:nvPr>
            <p:ph type="subTitle" idx="1"/>
          </p:nvPr>
        </p:nvSpPr>
        <p:spPr/>
        <p:txBody>
          <a:bodyPr/>
          <a:lstStyle/>
          <a:p>
            <a:r>
              <a:rPr lang="fr-FR" dirty="0"/>
              <a:t>Module Recherche en physique moderne</a:t>
            </a:r>
          </a:p>
        </p:txBody>
      </p:sp>
    </p:spTree>
    <p:extLst>
      <p:ext uri="{BB962C8B-B14F-4D97-AF65-F5344CB8AC3E}">
        <p14:creationId xmlns:p14="http://schemas.microsoft.com/office/powerpoint/2010/main" val="3932692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585759" y="180459"/>
            <a:ext cx="10515600" cy="1325563"/>
          </a:xfrm>
        </p:spPr>
        <p:txBody>
          <a:bodyPr/>
          <a:lstStyle/>
          <a:p>
            <a:r>
              <a:rPr lang="fr-FR" dirty="0"/>
              <a:t>Multi-longueur d’onde </a:t>
            </a:r>
          </a:p>
        </p:txBody>
      </p:sp>
      <p:pic>
        <p:nvPicPr>
          <p:cNvPr id="3" name="Image 2">
            <a:extLst>
              <a:ext uri="{FF2B5EF4-FFF2-40B4-BE49-F238E27FC236}">
                <a16:creationId xmlns:a16="http://schemas.microsoft.com/office/drawing/2014/main" id="{0FA9F13B-7DF1-9D4C-B234-01D6E63D8DCE}"/>
              </a:ext>
            </a:extLst>
          </p:cNvPr>
          <p:cNvPicPr>
            <a:picLocks noChangeAspect="1"/>
          </p:cNvPicPr>
          <p:nvPr/>
        </p:nvPicPr>
        <p:blipFill>
          <a:blip r:embed="rId3"/>
          <a:stretch>
            <a:fillRect/>
          </a:stretch>
        </p:blipFill>
        <p:spPr>
          <a:xfrm>
            <a:off x="718930" y="1506022"/>
            <a:ext cx="3810000" cy="2070100"/>
          </a:xfrm>
          <a:prstGeom prst="rect">
            <a:avLst/>
          </a:prstGeom>
        </p:spPr>
      </p:pic>
      <p:sp>
        <p:nvSpPr>
          <p:cNvPr id="6" name="Rectangle 5">
            <a:extLst>
              <a:ext uri="{FF2B5EF4-FFF2-40B4-BE49-F238E27FC236}">
                <a16:creationId xmlns:a16="http://schemas.microsoft.com/office/drawing/2014/main" id="{01023CE4-B2F4-384F-B402-20A4C26D3735}"/>
              </a:ext>
            </a:extLst>
          </p:cNvPr>
          <p:cNvSpPr/>
          <p:nvPr/>
        </p:nvSpPr>
        <p:spPr>
          <a:xfrm>
            <a:off x="718930" y="3708161"/>
            <a:ext cx="2703561" cy="369332"/>
          </a:xfrm>
          <a:prstGeom prst="rect">
            <a:avLst/>
          </a:prstGeom>
        </p:spPr>
        <p:txBody>
          <a:bodyPr wrap="none">
            <a:spAutoFit/>
          </a:bodyPr>
          <a:lstStyle/>
          <a:p>
            <a:r>
              <a:rPr lang="fr-FR" dirty="0"/>
              <a:t>Radio télescope de </a:t>
            </a:r>
            <a:r>
              <a:rPr lang="fr-FR" dirty="0" err="1"/>
              <a:t>Nancay</a:t>
            </a:r>
            <a:endParaRPr lang="en-GB" dirty="0"/>
          </a:p>
        </p:txBody>
      </p:sp>
      <p:pic>
        <p:nvPicPr>
          <p:cNvPr id="7" name="Image 6">
            <a:extLst>
              <a:ext uri="{FF2B5EF4-FFF2-40B4-BE49-F238E27FC236}">
                <a16:creationId xmlns:a16="http://schemas.microsoft.com/office/drawing/2014/main" id="{BC4A7145-6693-3F4C-948E-20E1AA433172}"/>
              </a:ext>
            </a:extLst>
          </p:cNvPr>
          <p:cNvPicPr>
            <a:picLocks noChangeAspect="1"/>
          </p:cNvPicPr>
          <p:nvPr/>
        </p:nvPicPr>
        <p:blipFill>
          <a:blip r:embed="rId4"/>
          <a:stretch>
            <a:fillRect/>
          </a:stretch>
        </p:blipFill>
        <p:spPr>
          <a:xfrm>
            <a:off x="6890699" y="666787"/>
            <a:ext cx="5403508" cy="3041374"/>
          </a:xfrm>
          <a:prstGeom prst="rect">
            <a:avLst/>
          </a:prstGeom>
        </p:spPr>
      </p:pic>
      <p:sp>
        <p:nvSpPr>
          <p:cNvPr id="8" name="Rectangle 7">
            <a:extLst>
              <a:ext uri="{FF2B5EF4-FFF2-40B4-BE49-F238E27FC236}">
                <a16:creationId xmlns:a16="http://schemas.microsoft.com/office/drawing/2014/main" id="{A4F0BB9B-C31C-3D48-9883-F26DF8A78AA7}"/>
              </a:ext>
            </a:extLst>
          </p:cNvPr>
          <p:cNvSpPr/>
          <p:nvPr/>
        </p:nvSpPr>
        <p:spPr>
          <a:xfrm>
            <a:off x="7099151" y="3206790"/>
            <a:ext cx="1835246" cy="369332"/>
          </a:xfrm>
          <a:prstGeom prst="rect">
            <a:avLst/>
          </a:prstGeom>
        </p:spPr>
        <p:txBody>
          <a:bodyPr wrap="none">
            <a:spAutoFit/>
          </a:bodyPr>
          <a:lstStyle/>
          <a:p>
            <a:r>
              <a:rPr lang="fr-FR" dirty="0"/>
              <a:t>Chandra: Rayon X</a:t>
            </a:r>
            <a:endParaRPr lang="en-GB" dirty="0"/>
          </a:p>
        </p:txBody>
      </p:sp>
      <p:pic>
        <p:nvPicPr>
          <p:cNvPr id="10" name="Image 9">
            <a:extLst>
              <a:ext uri="{FF2B5EF4-FFF2-40B4-BE49-F238E27FC236}">
                <a16:creationId xmlns:a16="http://schemas.microsoft.com/office/drawing/2014/main" id="{346E3C64-A34C-FA46-A4BF-96CCA7BED0D5}"/>
              </a:ext>
            </a:extLst>
          </p:cNvPr>
          <p:cNvPicPr>
            <a:picLocks noChangeAspect="1"/>
          </p:cNvPicPr>
          <p:nvPr/>
        </p:nvPicPr>
        <p:blipFill>
          <a:blip r:embed="rId5"/>
          <a:stretch>
            <a:fillRect/>
          </a:stretch>
        </p:blipFill>
        <p:spPr>
          <a:xfrm>
            <a:off x="1735570" y="4077493"/>
            <a:ext cx="4088041" cy="2672557"/>
          </a:xfrm>
          <a:prstGeom prst="rect">
            <a:avLst/>
          </a:prstGeom>
        </p:spPr>
      </p:pic>
      <p:sp>
        <p:nvSpPr>
          <p:cNvPr id="17" name="Rectangle 16">
            <a:extLst>
              <a:ext uri="{FF2B5EF4-FFF2-40B4-BE49-F238E27FC236}">
                <a16:creationId xmlns:a16="http://schemas.microsoft.com/office/drawing/2014/main" id="{3A49886E-F6C0-1147-BC37-CE1EBD42C11F}"/>
              </a:ext>
            </a:extLst>
          </p:cNvPr>
          <p:cNvSpPr/>
          <p:nvPr/>
        </p:nvSpPr>
        <p:spPr>
          <a:xfrm>
            <a:off x="551503" y="5605219"/>
            <a:ext cx="2072427" cy="369332"/>
          </a:xfrm>
          <a:prstGeom prst="rect">
            <a:avLst/>
          </a:prstGeom>
        </p:spPr>
        <p:txBody>
          <a:bodyPr wrap="none">
            <a:spAutoFit/>
          </a:bodyPr>
          <a:lstStyle/>
          <a:p>
            <a:r>
              <a:rPr lang="fr-FR" dirty="0"/>
              <a:t>Fermi-LAT: Gamma </a:t>
            </a:r>
            <a:endParaRPr lang="en-GB" dirty="0"/>
          </a:p>
        </p:txBody>
      </p:sp>
      <p:pic>
        <p:nvPicPr>
          <p:cNvPr id="11" name="Image 10">
            <a:extLst>
              <a:ext uri="{FF2B5EF4-FFF2-40B4-BE49-F238E27FC236}">
                <a16:creationId xmlns:a16="http://schemas.microsoft.com/office/drawing/2014/main" id="{325A86C5-9CA8-0647-9980-FB20DF2ACC41}"/>
              </a:ext>
            </a:extLst>
          </p:cNvPr>
          <p:cNvPicPr>
            <a:picLocks noChangeAspect="1"/>
          </p:cNvPicPr>
          <p:nvPr/>
        </p:nvPicPr>
        <p:blipFill>
          <a:blip r:embed="rId6"/>
          <a:stretch>
            <a:fillRect/>
          </a:stretch>
        </p:blipFill>
        <p:spPr>
          <a:xfrm>
            <a:off x="9929613" y="4379155"/>
            <a:ext cx="1905000" cy="2235200"/>
          </a:xfrm>
          <a:prstGeom prst="rect">
            <a:avLst/>
          </a:prstGeom>
        </p:spPr>
      </p:pic>
      <p:sp>
        <p:nvSpPr>
          <p:cNvPr id="12" name="Rectangle 11">
            <a:extLst>
              <a:ext uri="{FF2B5EF4-FFF2-40B4-BE49-F238E27FC236}">
                <a16:creationId xmlns:a16="http://schemas.microsoft.com/office/drawing/2014/main" id="{6D96AEDB-58C2-0F46-B5B7-B8741E1EE895}"/>
              </a:ext>
            </a:extLst>
          </p:cNvPr>
          <p:cNvSpPr/>
          <p:nvPr/>
        </p:nvSpPr>
        <p:spPr>
          <a:xfrm>
            <a:off x="8016774" y="5229105"/>
            <a:ext cx="1729961" cy="369332"/>
          </a:xfrm>
          <a:prstGeom prst="rect">
            <a:avLst/>
          </a:prstGeom>
        </p:spPr>
        <p:txBody>
          <a:bodyPr wrap="none">
            <a:spAutoFit/>
          </a:bodyPr>
          <a:lstStyle/>
          <a:p>
            <a:r>
              <a:rPr lang="fr-FR" dirty="0"/>
              <a:t>H.E.S.S: Gamma </a:t>
            </a:r>
            <a:endParaRPr lang="en-GB" dirty="0"/>
          </a:p>
        </p:txBody>
      </p:sp>
    </p:spTree>
    <p:extLst>
      <p:ext uri="{BB962C8B-B14F-4D97-AF65-F5344CB8AC3E}">
        <p14:creationId xmlns:p14="http://schemas.microsoft.com/office/powerpoint/2010/main" val="23532819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Spectroscopie</a:t>
            </a:r>
          </a:p>
        </p:txBody>
      </p:sp>
      <p:pic>
        <p:nvPicPr>
          <p:cNvPr id="6" name="Image 5"/>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528846" y="3670300"/>
            <a:ext cx="6337300" cy="3187700"/>
          </a:xfrm>
          <a:prstGeom prst="rect">
            <a:avLst/>
          </a:prstGeom>
        </p:spPr>
      </p:pic>
      <p:sp>
        <p:nvSpPr>
          <p:cNvPr id="7" name="ZoneTexte 6"/>
          <p:cNvSpPr txBox="1"/>
          <p:nvPr/>
        </p:nvSpPr>
        <p:spPr>
          <a:xfrm>
            <a:off x="622823" y="2397875"/>
            <a:ext cx="4475748" cy="646331"/>
          </a:xfrm>
          <a:prstGeom prst="rect">
            <a:avLst/>
          </a:prstGeom>
          <a:noFill/>
        </p:spPr>
        <p:txBody>
          <a:bodyPr wrap="square" rtlCol="0">
            <a:spAutoFit/>
          </a:bodyPr>
          <a:lstStyle/>
          <a:p>
            <a:r>
              <a:rPr lang="fr-FR" dirty="0"/>
              <a:t>1814 : Fraunhofer  observe des raies sombres dans le spectre du soleil</a:t>
            </a:r>
          </a:p>
        </p:txBody>
      </p:sp>
      <p:sp>
        <p:nvSpPr>
          <p:cNvPr id="10" name="ZoneTexte 9"/>
          <p:cNvSpPr txBox="1"/>
          <p:nvPr/>
        </p:nvSpPr>
        <p:spPr>
          <a:xfrm>
            <a:off x="609600" y="4596473"/>
            <a:ext cx="5486400" cy="923330"/>
          </a:xfrm>
          <a:prstGeom prst="rect">
            <a:avLst/>
          </a:prstGeom>
          <a:noFill/>
        </p:spPr>
        <p:txBody>
          <a:bodyPr wrap="square" rtlCol="0">
            <a:spAutoFit/>
          </a:bodyPr>
          <a:lstStyle/>
          <a:p>
            <a:r>
              <a:rPr lang="fi-FI" dirty="0"/>
              <a:t>1859: </a:t>
            </a:r>
            <a:r>
              <a:rPr lang="fr-FR" dirty="0"/>
              <a:t>Bunsen et Kirchhoff découvre que les raies dépendent des éléments</a:t>
            </a:r>
          </a:p>
          <a:p>
            <a:endParaRPr lang="fr-FR" dirty="0"/>
          </a:p>
        </p:txBody>
      </p:sp>
      <p:pic>
        <p:nvPicPr>
          <p:cNvPr id="11" name="Image 10"/>
          <p:cNvPicPr>
            <a:picLocks noChangeAspect="1"/>
          </p:cNvPicPr>
          <p:nvPr/>
        </p:nvPicPr>
        <p:blipFill>
          <a:blip r:embed="rId4"/>
          <a:stretch>
            <a:fillRect/>
          </a:stretch>
        </p:blipFill>
        <p:spPr>
          <a:xfrm>
            <a:off x="5903496" y="1901891"/>
            <a:ext cx="5588000" cy="1638300"/>
          </a:xfrm>
          <a:prstGeom prst="rect">
            <a:avLst/>
          </a:prstGeom>
        </p:spPr>
      </p:pic>
    </p:spTree>
    <p:extLst>
      <p:ext uri="{BB962C8B-B14F-4D97-AF65-F5344CB8AC3E}">
        <p14:creationId xmlns:p14="http://schemas.microsoft.com/office/powerpoint/2010/main" val="20123282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Le rôle de la théorie physique</a:t>
            </a:r>
          </a:p>
        </p:txBody>
      </p:sp>
      <p:sp>
        <p:nvSpPr>
          <p:cNvPr id="4" name="Rectangle 3">
            <a:extLst>
              <a:ext uri="{FF2B5EF4-FFF2-40B4-BE49-F238E27FC236}">
                <a16:creationId xmlns:a16="http://schemas.microsoft.com/office/drawing/2014/main" id="{1FB51B8E-F873-0B44-B6A3-2D64AB9494A5}"/>
              </a:ext>
            </a:extLst>
          </p:cNvPr>
          <p:cNvSpPr/>
          <p:nvPr/>
        </p:nvSpPr>
        <p:spPr>
          <a:xfrm>
            <a:off x="1330841" y="1506022"/>
            <a:ext cx="7364452" cy="369332"/>
          </a:xfrm>
          <a:prstGeom prst="rect">
            <a:avLst/>
          </a:prstGeom>
        </p:spPr>
        <p:txBody>
          <a:bodyPr wrap="none">
            <a:spAutoFit/>
          </a:bodyPr>
          <a:lstStyle/>
          <a:p>
            <a:r>
              <a:rPr lang="fr-FR" dirty="0"/>
              <a:t>1758, le triomphe posthume de Halley (période de 76 ans de « sa » comète).</a:t>
            </a:r>
            <a:endParaRPr lang="en-GB" dirty="0"/>
          </a:p>
        </p:txBody>
      </p:sp>
      <p:pic>
        <p:nvPicPr>
          <p:cNvPr id="9" name="Image 8">
            <a:extLst>
              <a:ext uri="{FF2B5EF4-FFF2-40B4-BE49-F238E27FC236}">
                <a16:creationId xmlns:a16="http://schemas.microsoft.com/office/drawing/2014/main" id="{1F80905B-C7F9-A74F-BCA5-4EBB7949E935}"/>
              </a:ext>
            </a:extLst>
          </p:cNvPr>
          <p:cNvPicPr>
            <a:picLocks noChangeAspect="1"/>
          </p:cNvPicPr>
          <p:nvPr/>
        </p:nvPicPr>
        <p:blipFill>
          <a:blip r:embed="rId3"/>
          <a:stretch>
            <a:fillRect/>
          </a:stretch>
        </p:blipFill>
        <p:spPr>
          <a:xfrm>
            <a:off x="1330840" y="1875354"/>
            <a:ext cx="8595037" cy="4796475"/>
          </a:xfrm>
          <a:prstGeom prst="rect">
            <a:avLst/>
          </a:prstGeom>
        </p:spPr>
      </p:pic>
    </p:spTree>
    <p:extLst>
      <p:ext uri="{BB962C8B-B14F-4D97-AF65-F5344CB8AC3E}">
        <p14:creationId xmlns:p14="http://schemas.microsoft.com/office/powerpoint/2010/main" val="2142733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Le rôle de la théorie physique</a:t>
            </a:r>
          </a:p>
        </p:txBody>
      </p:sp>
      <p:sp>
        <p:nvSpPr>
          <p:cNvPr id="3" name="Rectangle 2">
            <a:extLst>
              <a:ext uri="{FF2B5EF4-FFF2-40B4-BE49-F238E27FC236}">
                <a16:creationId xmlns:a16="http://schemas.microsoft.com/office/drawing/2014/main" id="{0C85EAB5-09A1-EB49-B1AE-BC6FC75AFBA0}"/>
              </a:ext>
            </a:extLst>
          </p:cNvPr>
          <p:cNvSpPr/>
          <p:nvPr/>
        </p:nvSpPr>
        <p:spPr>
          <a:xfrm>
            <a:off x="1488751" y="1823050"/>
            <a:ext cx="6096000" cy="1477328"/>
          </a:xfrm>
          <a:prstGeom prst="rect">
            <a:avLst/>
          </a:prstGeom>
        </p:spPr>
        <p:txBody>
          <a:bodyPr>
            <a:spAutoFit/>
          </a:bodyPr>
          <a:lstStyle/>
          <a:p>
            <a:r>
              <a:rPr lang="fr-FR" dirty="0"/>
              <a:t>périhélie de Mercure 43’’ de trop par siècle (0,013 degré)</a:t>
            </a:r>
          </a:p>
          <a:p>
            <a:endParaRPr lang="fr-FR" dirty="0"/>
          </a:p>
          <a:p>
            <a:endParaRPr lang="fr-FR" dirty="0"/>
          </a:p>
          <a:p>
            <a:r>
              <a:rPr lang="fr-FR" dirty="0"/>
              <a:t>Explication de cette avance: la relativité générale d’Einstein (1916) </a:t>
            </a:r>
            <a:endParaRPr lang="en-GB" dirty="0"/>
          </a:p>
        </p:txBody>
      </p:sp>
      <p:sp>
        <p:nvSpPr>
          <p:cNvPr id="5" name="Rectangle 4">
            <a:extLst>
              <a:ext uri="{FF2B5EF4-FFF2-40B4-BE49-F238E27FC236}">
                <a16:creationId xmlns:a16="http://schemas.microsoft.com/office/drawing/2014/main" id="{6B091E6F-A0CF-4042-95F2-02E7C235605B}"/>
              </a:ext>
            </a:extLst>
          </p:cNvPr>
          <p:cNvSpPr/>
          <p:nvPr/>
        </p:nvSpPr>
        <p:spPr>
          <a:xfrm>
            <a:off x="440635" y="4544344"/>
            <a:ext cx="6556513" cy="923330"/>
          </a:xfrm>
          <a:prstGeom prst="rect">
            <a:avLst/>
          </a:prstGeom>
        </p:spPr>
        <p:txBody>
          <a:bodyPr wrap="square">
            <a:spAutoFit/>
          </a:bodyPr>
          <a:lstStyle/>
          <a:p>
            <a:r>
              <a:rPr lang="fr-FR" dirty="0"/>
              <a:t>L’astronomie fournit un test des prédictions de cette nouvelle théorie, avec l’observation d’une éclipse de Soleil en 1919 par Eddington (il voit une étoile « derrière » le Soleil). </a:t>
            </a:r>
            <a:endParaRPr lang="en-GB" dirty="0"/>
          </a:p>
        </p:txBody>
      </p:sp>
      <p:pic>
        <p:nvPicPr>
          <p:cNvPr id="8" name="Image 7">
            <a:extLst>
              <a:ext uri="{FF2B5EF4-FFF2-40B4-BE49-F238E27FC236}">
                <a16:creationId xmlns:a16="http://schemas.microsoft.com/office/drawing/2014/main" id="{AE6A9B03-9BAA-834D-B863-2DD2F4D1F3EB}"/>
              </a:ext>
            </a:extLst>
          </p:cNvPr>
          <p:cNvPicPr>
            <a:picLocks noChangeAspect="1"/>
          </p:cNvPicPr>
          <p:nvPr/>
        </p:nvPicPr>
        <p:blipFill>
          <a:blip r:embed="rId3"/>
          <a:stretch>
            <a:fillRect/>
          </a:stretch>
        </p:blipFill>
        <p:spPr>
          <a:xfrm>
            <a:off x="7750205" y="1027906"/>
            <a:ext cx="4441795" cy="3365224"/>
          </a:xfrm>
          <a:prstGeom prst="rect">
            <a:avLst/>
          </a:prstGeom>
        </p:spPr>
      </p:pic>
      <p:pic>
        <p:nvPicPr>
          <p:cNvPr id="10" name="Image 9">
            <a:extLst>
              <a:ext uri="{FF2B5EF4-FFF2-40B4-BE49-F238E27FC236}">
                <a16:creationId xmlns:a16="http://schemas.microsoft.com/office/drawing/2014/main" id="{FA3E48C2-F2E0-134E-9BBD-612F82058306}"/>
              </a:ext>
            </a:extLst>
          </p:cNvPr>
          <p:cNvPicPr>
            <a:picLocks noChangeAspect="1"/>
          </p:cNvPicPr>
          <p:nvPr/>
        </p:nvPicPr>
        <p:blipFill>
          <a:blip r:embed="rId4"/>
          <a:stretch>
            <a:fillRect/>
          </a:stretch>
        </p:blipFill>
        <p:spPr>
          <a:xfrm>
            <a:off x="6581097" y="4095522"/>
            <a:ext cx="4772703" cy="2744304"/>
          </a:xfrm>
          <a:prstGeom prst="rect">
            <a:avLst/>
          </a:prstGeom>
        </p:spPr>
      </p:pic>
    </p:spTree>
    <p:extLst>
      <p:ext uri="{BB962C8B-B14F-4D97-AF65-F5344CB8AC3E}">
        <p14:creationId xmlns:p14="http://schemas.microsoft.com/office/powerpoint/2010/main" val="5522376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Etude des étoiles </a:t>
            </a:r>
          </a:p>
        </p:txBody>
      </p:sp>
      <p:sp>
        <p:nvSpPr>
          <p:cNvPr id="4" name="ZoneTexte 3"/>
          <p:cNvSpPr txBox="1"/>
          <p:nvPr/>
        </p:nvSpPr>
        <p:spPr>
          <a:xfrm>
            <a:off x="439497" y="4216559"/>
            <a:ext cx="5255449" cy="923330"/>
          </a:xfrm>
          <a:prstGeom prst="rect">
            <a:avLst/>
          </a:prstGeom>
          <a:noFill/>
        </p:spPr>
        <p:txBody>
          <a:bodyPr wrap="square" rtlCol="0">
            <a:spAutoFit/>
          </a:bodyPr>
          <a:lstStyle/>
          <a:p>
            <a:r>
              <a:rPr lang="fr-FR" dirty="0"/>
              <a:t>1925: </a:t>
            </a:r>
            <a:r>
              <a:rPr lang="fr-FR"/>
              <a:t>Cecilia Payne: les </a:t>
            </a:r>
            <a:r>
              <a:rPr lang="fr-FR" dirty="0"/>
              <a:t>étoiles contiennent beaucoup plus d’hydrogène et d’hélium que d’éléments plus lourds comme le carbone ou le fer</a:t>
            </a:r>
          </a:p>
        </p:txBody>
      </p:sp>
      <p:pic>
        <p:nvPicPr>
          <p:cNvPr id="5" name="Imag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665612" y="4442107"/>
            <a:ext cx="2574639" cy="2020953"/>
          </a:xfrm>
          <a:prstGeom prst="rect">
            <a:avLst/>
          </a:prstGeom>
        </p:spPr>
      </p:pic>
      <p:pic>
        <p:nvPicPr>
          <p:cNvPr id="3" name="Image 2"/>
          <p:cNvPicPr>
            <a:picLocks noChangeAspect="1"/>
          </p:cNvPicPr>
          <p:nvPr/>
        </p:nvPicPr>
        <p:blipFill>
          <a:blip r:embed="rId4"/>
          <a:stretch>
            <a:fillRect/>
          </a:stretch>
        </p:blipFill>
        <p:spPr>
          <a:xfrm>
            <a:off x="9512967" y="3494797"/>
            <a:ext cx="2366855" cy="2366855"/>
          </a:xfrm>
          <a:prstGeom prst="rect">
            <a:avLst/>
          </a:prstGeom>
        </p:spPr>
      </p:pic>
      <p:sp>
        <p:nvSpPr>
          <p:cNvPr id="8" name="Rectangle 7"/>
          <p:cNvSpPr/>
          <p:nvPr/>
        </p:nvSpPr>
        <p:spPr>
          <a:xfrm>
            <a:off x="583876" y="1959289"/>
            <a:ext cx="5348188" cy="923330"/>
          </a:xfrm>
          <a:prstGeom prst="rect">
            <a:avLst/>
          </a:prstGeom>
        </p:spPr>
        <p:txBody>
          <a:bodyPr wrap="square">
            <a:spAutoFit/>
          </a:bodyPr>
          <a:lstStyle/>
          <a:p>
            <a:r>
              <a:rPr lang="is-IS" dirty="0">
                <a:latin typeface="Source Sans Pro" charset="0"/>
              </a:rPr>
              <a:t>1924: Eddington </a:t>
            </a:r>
            <a:r>
              <a:rPr lang="fr-FR" dirty="0"/>
              <a:t>les étoiles transforment leur hydrogène en hélium, cette différence de masse est libérée sous forme d’énergie.</a:t>
            </a:r>
          </a:p>
        </p:txBody>
      </p:sp>
      <p:pic>
        <p:nvPicPr>
          <p:cNvPr id="9" name="Image 8"/>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268678" y="1391195"/>
            <a:ext cx="2107931" cy="2683355"/>
          </a:xfrm>
          <a:prstGeom prst="rect">
            <a:avLst/>
          </a:prstGeom>
        </p:spPr>
      </p:pic>
    </p:spTree>
    <p:extLst>
      <p:ext uri="{BB962C8B-B14F-4D97-AF65-F5344CB8AC3E}">
        <p14:creationId xmlns:p14="http://schemas.microsoft.com/office/powerpoint/2010/main" val="5452850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Cosmologie : l’Univers en </a:t>
            </a:r>
            <a:r>
              <a:rPr lang="fr-FR" dirty="0" err="1"/>
              <a:t>expension</a:t>
            </a:r>
            <a:endParaRPr lang="fr-FR" dirty="0"/>
          </a:p>
        </p:txBody>
      </p:sp>
      <p:sp>
        <p:nvSpPr>
          <p:cNvPr id="7" name="ZoneTexte 6"/>
          <p:cNvSpPr txBox="1"/>
          <p:nvPr/>
        </p:nvSpPr>
        <p:spPr>
          <a:xfrm>
            <a:off x="838200" y="2494873"/>
            <a:ext cx="5462772" cy="369332"/>
          </a:xfrm>
          <a:prstGeom prst="rect">
            <a:avLst/>
          </a:prstGeom>
          <a:noFill/>
        </p:spPr>
        <p:txBody>
          <a:bodyPr wrap="square" rtlCol="0">
            <a:spAutoFit/>
          </a:bodyPr>
          <a:lstStyle/>
          <a:p>
            <a:r>
              <a:rPr lang="is-IS" dirty="0"/>
              <a:t>1929  : </a:t>
            </a:r>
            <a:r>
              <a:rPr lang="fr-FR" dirty="0"/>
              <a:t>Hubble  montre l’expansion de l’Univers</a:t>
            </a:r>
          </a:p>
        </p:txBody>
      </p:sp>
      <p:pic>
        <p:nvPicPr>
          <p:cNvPr id="3" name="Image 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817894" y="1481737"/>
            <a:ext cx="1652337" cy="2255750"/>
          </a:xfrm>
          <a:prstGeom prst="rect">
            <a:avLst/>
          </a:prstGeom>
        </p:spPr>
      </p:pic>
      <p:pic>
        <p:nvPicPr>
          <p:cNvPr id="4" name="Image 3"/>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873605" y="4046172"/>
            <a:ext cx="4023770" cy="2731928"/>
          </a:xfrm>
          <a:prstGeom prst="rect">
            <a:avLst/>
          </a:prstGeom>
        </p:spPr>
      </p:pic>
    </p:spTree>
    <p:extLst>
      <p:ext uri="{BB962C8B-B14F-4D97-AF65-F5344CB8AC3E}">
        <p14:creationId xmlns:p14="http://schemas.microsoft.com/office/powerpoint/2010/main" val="1449404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Découverte de l’astronomie</a:t>
            </a:r>
          </a:p>
        </p:txBody>
      </p:sp>
      <p:sp>
        <p:nvSpPr>
          <p:cNvPr id="4" name="ZoneTexte 3"/>
          <p:cNvSpPr txBox="1"/>
          <p:nvPr/>
        </p:nvSpPr>
        <p:spPr>
          <a:xfrm>
            <a:off x="589953" y="1366627"/>
            <a:ext cx="4414284" cy="400110"/>
          </a:xfrm>
          <a:prstGeom prst="rect">
            <a:avLst/>
          </a:prstGeom>
          <a:noFill/>
        </p:spPr>
        <p:txBody>
          <a:bodyPr wrap="square" rtlCol="0">
            <a:spAutoFit/>
          </a:bodyPr>
          <a:lstStyle/>
          <a:p>
            <a:r>
              <a:rPr lang="fr-FR" sz="2000" dirty="0"/>
              <a:t>Quelques </a:t>
            </a:r>
            <a:r>
              <a:rPr lang="fr-FR" sz="2000"/>
              <a:t>objets astronomiques</a:t>
            </a:r>
          </a:p>
        </p:txBody>
      </p:sp>
      <p:sp>
        <p:nvSpPr>
          <p:cNvPr id="6" name="ZoneTexte 5"/>
          <p:cNvSpPr txBox="1"/>
          <p:nvPr/>
        </p:nvSpPr>
        <p:spPr>
          <a:xfrm>
            <a:off x="589953" y="4514450"/>
            <a:ext cx="999460" cy="369332"/>
          </a:xfrm>
          <a:prstGeom prst="rect">
            <a:avLst/>
          </a:prstGeom>
          <a:noFill/>
        </p:spPr>
        <p:txBody>
          <a:bodyPr wrap="square" rtlCol="0">
            <a:spAutoFit/>
          </a:bodyPr>
          <a:lstStyle/>
          <a:p>
            <a:r>
              <a:rPr lang="fr-FR" dirty="0"/>
              <a:t>Lune</a:t>
            </a:r>
          </a:p>
        </p:txBody>
      </p:sp>
      <p:pic>
        <p:nvPicPr>
          <p:cNvPr id="3" name="Image 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659691" y="2059677"/>
            <a:ext cx="2562098" cy="1924420"/>
          </a:xfrm>
          <a:prstGeom prst="rect">
            <a:avLst/>
          </a:prstGeom>
        </p:spPr>
      </p:pic>
      <p:pic>
        <p:nvPicPr>
          <p:cNvPr id="9" name="Image 8"/>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277900" y="4611441"/>
            <a:ext cx="1763110" cy="1763110"/>
          </a:xfrm>
          <a:prstGeom prst="rect">
            <a:avLst/>
          </a:prstGeom>
        </p:spPr>
      </p:pic>
      <p:pic>
        <p:nvPicPr>
          <p:cNvPr id="10" name="Image 9"/>
          <p:cNvPicPr>
            <a:picLocks noChangeAspect="1"/>
          </p:cNvPicPr>
          <p:nvPr/>
        </p:nvPicPr>
        <p:blipFill>
          <a:blip r:embed="rId5"/>
          <a:stretch>
            <a:fillRect/>
          </a:stretch>
        </p:blipFill>
        <p:spPr>
          <a:xfrm>
            <a:off x="4055930" y="3792922"/>
            <a:ext cx="2810091" cy="2810091"/>
          </a:xfrm>
          <a:prstGeom prst="rect">
            <a:avLst/>
          </a:prstGeom>
        </p:spPr>
      </p:pic>
      <p:pic>
        <p:nvPicPr>
          <p:cNvPr id="11" name="Image 10"/>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7912331" y="1265722"/>
            <a:ext cx="3772428" cy="2121991"/>
          </a:xfrm>
          <a:prstGeom prst="rect">
            <a:avLst/>
          </a:prstGeom>
        </p:spPr>
      </p:pic>
      <p:pic>
        <p:nvPicPr>
          <p:cNvPr id="13" name="Image 12"/>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8066824" y="4229723"/>
            <a:ext cx="3286976" cy="2465232"/>
          </a:xfrm>
          <a:prstGeom prst="rect">
            <a:avLst/>
          </a:prstGeom>
        </p:spPr>
      </p:pic>
      <p:sp>
        <p:nvSpPr>
          <p:cNvPr id="5" name="ZoneTexte 4"/>
          <p:cNvSpPr txBox="1"/>
          <p:nvPr/>
        </p:nvSpPr>
        <p:spPr>
          <a:xfrm>
            <a:off x="1089683" y="2573788"/>
            <a:ext cx="999460" cy="369332"/>
          </a:xfrm>
          <a:prstGeom prst="rect">
            <a:avLst/>
          </a:prstGeom>
          <a:noFill/>
        </p:spPr>
        <p:txBody>
          <a:bodyPr wrap="square" rtlCol="0">
            <a:spAutoFit/>
          </a:bodyPr>
          <a:lstStyle/>
          <a:p>
            <a:r>
              <a:rPr lang="fr-FR" dirty="0"/>
              <a:t>Planète</a:t>
            </a:r>
          </a:p>
        </p:txBody>
      </p:sp>
      <p:sp>
        <p:nvSpPr>
          <p:cNvPr id="7" name="ZoneTexte 6"/>
          <p:cNvSpPr txBox="1"/>
          <p:nvPr/>
        </p:nvSpPr>
        <p:spPr>
          <a:xfrm>
            <a:off x="4066223" y="4045057"/>
            <a:ext cx="999460" cy="369332"/>
          </a:xfrm>
          <a:prstGeom prst="rect">
            <a:avLst/>
          </a:prstGeom>
          <a:noFill/>
        </p:spPr>
        <p:txBody>
          <a:bodyPr wrap="square" rtlCol="0">
            <a:spAutoFit/>
          </a:bodyPr>
          <a:lstStyle/>
          <a:p>
            <a:r>
              <a:rPr lang="fr-FR" dirty="0"/>
              <a:t>Etoile</a:t>
            </a:r>
          </a:p>
        </p:txBody>
      </p:sp>
      <p:sp>
        <p:nvSpPr>
          <p:cNvPr id="8" name="ZoneTexte 7"/>
          <p:cNvSpPr txBox="1"/>
          <p:nvPr/>
        </p:nvSpPr>
        <p:spPr>
          <a:xfrm>
            <a:off x="8367260" y="1622428"/>
            <a:ext cx="1570075" cy="369332"/>
          </a:xfrm>
          <a:prstGeom prst="rect">
            <a:avLst/>
          </a:prstGeom>
          <a:noFill/>
        </p:spPr>
        <p:txBody>
          <a:bodyPr wrap="square" rtlCol="0">
            <a:spAutoFit/>
          </a:bodyPr>
          <a:lstStyle/>
          <a:p>
            <a:r>
              <a:rPr lang="fr-FR"/>
              <a:t>Trou noir</a:t>
            </a:r>
          </a:p>
        </p:txBody>
      </p:sp>
      <p:sp>
        <p:nvSpPr>
          <p:cNvPr id="12" name="ZoneTexte 11"/>
          <p:cNvSpPr txBox="1"/>
          <p:nvPr/>
        </p:nvSpPr>
        <p:spPr>
          <a:xfrm>
            <a:off x="9466570" y="4318130"/>
            <a:ext cx="1570075" cy="369332"/>
          </a:xfrm>
          <a:prstGeom prst="rect">
            <a:avLst/>
          </a:prstGeom>
          <a:noFill/>
        </p:spPr>
        <p:txBody>
          <a:bodyPr wrap="square" rtlCol="0">
            <a:spAutoFit/>
          </a:bodyPr>
          <a:lstStyle/>
          <a:p>
            <a:r>
              <a:rPr lang="fr-FR" dirty="0"/>
              <a:t>Nébuleuse</a:t>
            </a:r>
          </a:p>
        </p:txBody>
      </p:sp>
      <p:pic>
        <p:nvPicPr>
          <p:cNvPr id="14" name="Image 13"/>
          <p:cNvPicPr>
            <a:picLocks noChangeAspect="1"/>
          </p:cNvPicPr>
          <p:nvPr/>
        </p:nvPicPr>
        <p:blipFill>
          <a:blip r:embed="rId8"/>
          <a:stretch>
            <a:fillRect/>
          </a:stretch>
        </p:blipFill>
        <p:spPr>
          <a:xfrm>
            <a:off x="4815203" y="1551293"/>
            <a:ext cx="2314680" cy="2314680"/>
          </a:xfrm>
          <a:prstGeom prst="rect">
            <a:avLst/>
          </a:prstGeom>
        </p:spPr>
      </p:pic>
      <p:sp>
        <p:nvSpPr>
          <p:cNvPr id="15" name="ZoneTexte 14"/>
          <p:cNvSpPr txBox="1"/>
          <p:nvPr/>
        </p:nvSpPr>
        <p:spPr>
          <a:xfrm>
            <a:off x="4544445" y="2874542"/>
            <a:ext cx="999460" cy="369332"/>
          </a:xfrm>
          <a:prstGeom prst="rect">
            <a:avLst/>
          </a:prstGeom>
          <a:noFill/>
        </p:spPr>
        <p:txBody>
          <a:bodyPr wrap="square" rtlCol="0">
            <a:spAutoFit/>
          </a:bodyPr>
          <a:lstStyle/>
          <a:p>
            <a:r>
              <a:rPr lang="fr-FR"/>
              <a:t>Pulsar</a:t>
            </a:r>
            <a:endParaRPr lang="fr-FR" dirty="0"/>
          </a:p>
        </p:txBody>
      </p:sp>
    </p:spTree>
    <p:extLst>
      <p:ext uri="{BB962C8B-B14F-4D97-AF65-F5344CB8AC3E}">
        <p14:creationId xmlns:p14="http://schemas.microsoft.com/office/powerpoint/2010/main" val="11632707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Découverte de l’astronomie</a:t>
            </a:r>
          </a:p>
        </p:txBody>
      </p:sp>
      <p:sp>
        <p:nvSpPr>
          <p:cNvPr id="4" name="ZoneTexte 3"/>
          <p:cNvSpPr txBox="1"/>
          <p:nvPr/>
        </p:nvSpPr>
        <p:spPr>
          <a:xfrm>
            <a:off x="731656" y="1427777"/>
            <a:ext cx="3770142" cy="400110"/>
          </a:xfrm>
          <a:prstGeom prst="rect">
            <a:avLst/>
          </a:prstGeom>
          <a:noFill/>
        </p:spPr>
        <p:txBody>
          <a:bodyPr wrap="square" rtlCol="0">
            <a:spAutoFit/>
          </a:bodyPr>
          <a:lstStyle/>
          <a:p>
            <a:r>
              <a:rPr lang="fr-FR" sz="2000" dirty="0"/>
              <a:t>Quelques ordres </a:t>
            </a:r>
            <a:r>
              <a:rPr lang="fr-FR" sz="2000"/>
              <a:t>de grandeur</a:t>
            </a:r>
          </a:p>
        </p:txBody>
      </p:sp>
      <p:pic>
        <p:nvPicPr>
          <p:cNvPr id="7" name="Image 6"/>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6408224" y="1521458"/>
            <a:ext cx="1749783" cy="1672716"/>
          </a:xfrm>
          <a:prstGeom prst="rect">
            <a:avLst/>
          </a:prstGeom>
        </p:spPr>
      </p:pic>
      <p:sp>
        <p:nvSpPr>
          <p:cNvPr id="3" name="ZoneTexte 2"/>
          <p:cNvSpPr txBox="1"/>
          <p:nvPr/>
        </p:nvSpPr>
        <p:spPr>
          <a:xfrm>
            <a:off x="3507814" y="6129572"/>
            <a:ext cx="6753726" cy="369332"/>
          </a:xfrm>
          <a:prstGeom prst="rect">
            <a:avLst/>
          </a:prstGeom>
          <a:noFill/>
        </p:spPr>
        <p:txBody>
          <a:bodyPr wrap="square" rtlCol="0">
            <a:spAutoFit/>
          </a:bodyPr>
          <a:lstStyle/>
          <a:p>
            <a:r>
              <a:rPr lang="fr-FR" dirty="0"/>
              <a:t>10</a:t>
            </a:r>
            <a:r>
              <a:rPr lang="fr-FR" baseline="30000" dirty="0"/>
              <a:t>21</a:t>
            </a:r>
            <a:r>
              <a:rPr lang="fr-FR" dirty="0"/>
              <a:t> m = 10</a:t>
            </a:r>
            <a:r>
              <a:rPr lang="fr-FR" baseline="30000" dirty="0"/>
              <a:t>4</a:t>
            </a:r>
            <a:r>
              <a:rPr lang="fr-FR" dirty="0"/>
              <a:t> </a:t>
            </a:r>
            <a:r>
              <a:rPr lang="fr-FR" dirty="0" err="1"/>
              <a:t>a.l</a:t>
            </a:r>
            <a:r>
              <a:rPr lang="fr-FR" dirty="0"/>
              <a:t>. : diamètre voie lactée</a:t>
            </a:r>
          </a:p>
        </p:txBody>
      </p:sp>
      <p:pic>
        <p:nvPicPr>
          <p:cNvPr id="11" name="Image 10"/>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230987" y="3510839"/>
            <a:ext cx="2458793" cy="1385729"/>
          </a:xfrm>
          <a:prstGeom prst="rect">
            <a:avLst/>
          </a:prstGeom>
        </p:spPr>
      </p:pic>
      <p:pic>
        <p:nvPicPr>
          <p:cNvPr id="12" name="Image 11"/>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38200" y="2007727"/>
            <a:ext cx="1804482" cy="1186447"/>
          </a:xfrm>
          <a:prstGeom prst="rect">
            <a:avLst/>
          </a:prstGeom>
        </p:spPr>
      </p:pic>
      <p:pic>
        <p:nvPicPr>
          <p:cNvPr id="13" name="Image 12"/>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16805" y="5449015"/>
            <a:ext cx="2641847" cy="1408985"/>
          </a:xfrm>
          <a:prstGeom prst="rect">
            <a:avLst/>
          </a:prstGeom>
        </p:spPr>
      </p:pic>
      <p:sp>
        <p:nvSpPr>
          <p:cNvPr id="14" name="ZoneTexte 13"/>
          <p:cNvSpPr txBox="1"/>
          <p:nvPr/>
        </p:nvSpPr>
        <p:spPr>
          <a:xfrm>
            <a:off x="2818004" y="2263226"/>
            <a:ext cx="3561347" cy="646331"/>
          </a:xfrm>
          <a:prstGeom prst="rect">
            <a:avLst/>
          </a:prstGeom>
          <a:noFill/>
        </p:spPr>
        <p:txBody>
          <a:bodyPr wrap="square" rtlCol="0">
            <a:spAutoFit/>
          </a:bodyPr>
          <a:lstStyle/>
          <a:p>
            <a:r>
              <a:rPr lang="fr-FR" dirty="0"/>
              <a:t>10</a:t>
            </a:r>
            <a:r>
              <a:rPr lang="fr-FR" baseline="30000" dirty="0"/>
              <a:t>3</a:t>
            </a:r>
            <a:r>
              <a:rPr lang="fr-FR" dirty="0"/>
              <a:t> m = 1km: taille d’un comète</a:t>
            </a:r>
          </a:p>
          <a:p>
            <a:endParaRPr lang="fr-FR" dirty="0"/>
          </a:p>
        </p:txBody>
      </p:sp>
      <p:sp>
        <p:nvSpPr>
          <p:cNvPr id="15" name="ZoneTexte 14"/>
          <p:cNvSpPr txBox="1"/>
          <p:nvPr/>
        </p:nvSpPr>
        <p:spPr>
          <a:xfrm>
            <a:off x="8285777" y="1714531"/>
            <a:ext cx="3256547" cy="923330"/>
          </a:xfrm>
          <a:prstGeom prst="rect">
            <a:avLst/>
          </a:prstGeom>
          <a:noFill/>
        </p:spPr>
        <p:txBody>
          <a:bodyPr wrap="square" rtlCol="0">
            <a:spAutoFit/>
          </a:bodyPr>
          <a:lstStyle/>
          <a:p>
            <a:r>
              <a:rPr lang="fr-FR" dirty="0"/>
              <a:t>3.8 10</a:t>
            </a:r>
            <a:r>
              <a:rPr lang="fr-FR" baseline="30000" dirty="0"/>
              <a:t>8</a:t>
            </a:r>
            <a:r>
              <a:rPr lang="fr-FR" dirty="0"/>
              <a:t> m = 380 000 km: distance Terre-Lune</a:t>
            </a:r>
          </a:p>
          <a:p>
            <a:endParaRPr lang="fr-FR" dirty="0"/>
          </a:p>
        </p:txBody>
      </p:sp>
      <p:sp>
        <p:nvSpPr>
          <p:cNvPr id="16" name="ZoneTexte 15"/>
          <p:cNvSpPr txBox="1"/>
          <p:nvPr/>
        </p:nvSpPr>
        <p:spPr>
          <a:xfrm>
            <a:off x="3195974" y="4055220"/>
            <a:ext cx="4087142" cy="646331"/>
          </a:xfrm>
          <a:prstGeom prst="rect">
            <a:avLst/>
          </a:prstGeom>
          <a:noFill/>
        </p:spPr>
        <p:txBody>
          <a:bodyPr wrap="square" rtlCol="0">
            <a:spAutoFit/>
          </a:bodyPr>
          <a:lstStyle/>
          <a:p>
            <a:r>
              <a:rPr lang="fr-FR" dirty="0"/>
              <a:t>1.5 </a:t>
            </a:r>
            <a:r>
              <a:rPr lang="fr-FR"/>
              <a:t>10</a:t>
            </a:r>
            <a:r>
              <a:rPr lang="fr-FR" baseline="30000"/>
              <a:t>11</a:t>
            </a:r>
            <a:r>
              <a:rPr lang="fr-FR"/>
              <a:t> m = 1 U.A. </a:t>
            </a:r>
            <a:r>
              <a:rPr lang="fr-FR" dirty="0"/>
              <a:t>: distance Terre-Soleil</a:t>
            </a:r>
          </a:p>
          <a:p>
            <a:endParaRPr lang="fr-FR" dirty="0"/>
          </a:p>
        </p:txBody>
      </p:sp>
      <p:sp>
        <p:nvSpPr>
          <p:cNvPr id="17" name="ZoneTexte 16"/>
          <p:cNvSpPr txBox="1"/>
          <p:nvPr/>
        </p:nvSpPr>
        <p:spPr>
          <a:xfrm>
            <a:off x="9601111" y="3695424"/>
            <a:ext cx="2637009" cy="1200329"/>
          </a:xfrm>
          <a:prstGeom prst="rect">
            <a:avLst/>
          </a:prstGeom>
          <a:noFill/>
        </p:spPr>
        <p:txBody>
          <a:bodyPr wrap="square" rtlCol="0">
            <a:spAutoFit/>
          </a:bodyPr>
          <a:lstStyle/>
          <a:p>
            <a:r>
              <a:rPr lang="fr-FR" dirty="0"/>
              <a:t>10</a:t>
            </a:r>
            <a:r>
              <a:rPr lang="fr-FR" baseline="30000" dirty="0"/>
              <a:t>16</a:t>
            </a:r>
            <a:r>
              <a:rPr lang="fr-FR" dirty="0"/>
              <a:t> m = 1 </a:t>
            </a:r>
            <a:r>
              <a:rPr lang="fr-FR" dirty="0" err="1"/>
              <a:t>a.l</a:t>
            </a:r>
            <a:r>
              <a:rPr lang="fr-FR" dirty="0"/>
              <a:t>. : Alpha du Centaure (étoile la plus proche)</a:t>
            </a:r>
          </a:p>
          <a:p>
            <a:endParaRPr lang="fr-FR" dirty="0"/>
          </a:p>
        </p:txBody>
      </p:sp>
      <p:pic>
        <p:nvPicPr>
          <p:cNvPr id="18" name="Image 17"/>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284907" y="3537571"/>
            <a:ext cx="2911067" cy="1440978"/>
          </a:xfrm>
          <a:prstGeom prst="rect">
            <a:avLst/>
          </a:prstGeom>
        </p:spPr>
      </p:pic>
      <p:pic>
        <p:nvPicPr>
          <p:cNvPr id="19" name="Image 18"/>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7474839" y="5106733"/>
            <a:ext cx="1829581" cy="1670564"/>
          </a:xfrm>
          <a:prstGeom prst="rect">
            <a:avLst/>
          </a:prstGeom>
        </p:spPr>
      </p:pic>
      <p:sp>
        <p:nvSpPr>
          <p:cNvPr id="20" name="ZoneTexte 19"/>
          <p:cNvSpPr txBox="1"/>
          <p:nvPr/>
        </p:nvSpPr>
        <p:spPr>
          <a:xfrm>
            <a:off x="9601111" y="5806406"/>
            <a:ext cx="2277979" cy="646331"/>
          </a:xfrm>
          <a:prstGeom prst="rect">
            <a:avLst/>
          </a:prstGeom>
          <a:noFill/>
        </p:spPr>
        <p:txBody>
          <a:bodyPr wrap="square" rtlCol="0">
            <a:spAutoFit/>
          </a:bodyPr>
          <a:lstStyle/>
          <a:p>
            <a:r>
              <a:rPr lang="fi-FI" dirty="0"/>
              <a:t>10</a:t>
            </a:r>
            <a:r>
              <a:rPr lang="fi-FI" baseline="30000" dirty="0"/>
              <a:t>26</a:t>
            </a:r>
            <a:r>
              <a:rPr lang="fi-FI" dirty="0"/>
              <a:t> m = 10</a:t>
            </a:r>
            <a:r>
              <a:rPr lang="fi-FI" baseline="30000" dirty="0"/>
              <a:t>9</a:t>
            </a:r>
            <a:r>
              <a:rPr lang="fi-FI" dirty="0"/>
              <a:t> </a:t>
            </a:r>
            <a:r>
              <a:rPr lang="fi-FI" dirty="0" err="1"/>
              <a:t>a.l</a:t>
            </a:r>
            <a:r>
              <a:rPr lang="fi-FI" dirty="0"/>
              <a:t>. : </a:t>
            </a:r>
            <a:r>
              <a:rPr lang="fi-FI" dirty="0" err="1"/>
              <a:t>Taille</a:t>
            </a:r>
            <a:r>
              <a:rPr lang="fi-FI" dirty="0"/>
              <a:t> </a:t>
            </a:r>
            <a:r>
              <a:rPr lang="fi-FI" dirty="0" err="1"/>
              <a:t>Univers</a:t>
            </a:r>
            <a:r>
              <a:rPr lang="fi-FI" dirty="0"/>
              <a:t> </a:t>
            </a:r>
            <a:r>
              <a:rPr lang="fi-FI" dirty="0" err="1"/>
              <a:t>connu</a:t>
            </a:r>
            <a:endParaRPr lang="fr-FR" dirty="0"/>
          </a:p>
        </p:txBody>
      </p:sp>
    </p:spTree>
    <p:extLst>
      <p:ext uri="{BB962C8B-B14F-4D97-AF65-F5344CB8AC3E}">
        <p14:creationId xmlns:p14="http://schemas.microsoft.com/office/powerpoint/2010/main" val="869891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5" grpId="0"/>
      <p:bldP spid="16" grpId="0"/>
      <p:bldP spid="17" grpId="0"/>
      <p:bldP spid="20"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5694948" y="3202334"/>
            <a:ext cx="6456658" cy="3660374"/>
          </a:xfrm>
          <a:prstGeom prst="rect">
            <a:avLst/>
          </a:prstGeom>
        </p:spPr>
      </p:pic>
      <p:sp>
        <p:nvSpPr>
          <p:cNvPr id="2" name="Titre 1"/>
          <p:cNvSpPr>
            <a:spLocks noGrp="1"/>
          </p:cNvSpPr>
          <p:nvPr>
            <p:ph type="title"/>
          </p:nvPr>
        </p:nvSpPr>
        <p:spPr/>
        <p:txBody>
          <a:bodyPr/>
          <a:lstStyle/>
          <a:p>
            <a:r>
              <a:rPr lang="fr-FR" dirty="0"/>
              <a:t>Le système Solaire</a:t>
            </a:r>
          </a:p>
        </p:txBody>
      </p:sp>
      <p:sp>
        <p:nvSpPr>
          <p:cNvPr id="6" name="ZoneTexte 5"/>
          <p:cNvSpPr txBox="1"/>
          <p:nvPr/>
        </p:nvSpPr>
        <p:spPr>
          <a:xfrm>
            <a:off x="838200" y="2574118"/>
            <a:ext cx="2683368" cy="369332"/>
          </a:xfrm>
          <a:prstGeom prst="rect">
            <a:avLst/>
          </a:prstGeom>
          <a:noFill/>
        </p:spPr>
        <p:txBody>
          <a:bodyPr wrap="square" rtlCol="0">
            <a:spAutoFit/>
          </a:bodyPr>
          <a:lstStyle/>
          <a:p>
            <a:pPr marL="285750" indent="-285750">
              <a:buFont typeface="Arial" charset="0"/>
              <a:buChar char="•"/>
            </a:pPr>
            <a:r>
              <a:rPr lang="fr-FR" dirty="0"/>
              <a:t>200 000 UA de rayon </a:t>
            </a:r>
          </a:p>
        </p:txBody>
      </p:sp>
      <p:sp>
        <p:nvSpPr>
          <p:cNvPr id="7" name="ZoneTexte 6"/>
          <p:cNvSpPr txBox="1"/>
          <p:nvPr/>
        </p:nvSpPr>
        <p:spPr>
          <a:xfrm>
            <a:off x="838200" y="3035077"/>
            <a:ext cx="2379717" cy="646331"/>
          </a:xfrm>
          <a:prstGeom prst="rect">
            <a:avLst/>
          </a:prstGeom>
          <a:noFill/>
        </p:spPr>
        <p:txBody>
          <a:bodyPr wrap="square" rtlCol="0">
            <a:spAutoFit/>
          </a:bodyPr>
          <a:lstStyle/>
          <a:p>
            <a:pPr marL="285750" indent="-285750">
              <a:buFont typeface="Arial" charset="0"/>
              <a:buChar char="•"/>
            </a:pPr>
            <a:r>
              <a:rPr lang="fr-FR" dirty="0"/>
              <a:t>orbites elliptiques </a:t>
            </a:r>
          </a:p>
          <a:p>
            <a:pPr marL="285750" indent="-285750">
              <a:buFont typeface="Arial" charset="0"/>
              <a:buChar char="•"/>
            </a:pPr>
            <a:endParaRPr lang="fr-FR" dirty="0"/>
          </a:p>
        </p:txBody>
      </p:sp>
      <p:sp>
        <p:nvSpPr>
          <p:cNvPr id="8" name="ZoneTexte 7"/>
          <p:cNvSpPr txBox="1"/>
          <p:nvPr/>
        </p:nvSpPr>
        <p:spPr>
          <a:xfrm>
            <a:off x="838200" y="3632801"/>
            <a:ext cx="5011682" cy="1200329"/>
          </a:xfrm>
          <a:prstGeom prst="rect">
            <a:avLst/>
          </a:prstGeom>
          <a:noFill/>
        </p:spPr>
        <p:txBody>
          <a:bodyPr wrap="square" rtlCol="0">
            <a:spAutoFit/>
          </a:bodyPr>
          <a:lstStyle/>
          <a:p>
            <a:pPr marL="285750" indent="-285750">
              <a:buFont typeface="Arial" charset="0"/>
              <a:buChar char="•"/>
            </a:pPr>
            <a:r>
              <a:rPr lang="fr-FR" dirty="0"/>
              <a:t>4 planètes telluriques: Mercure, Vénus, la Terre et Mars. Leur densité moyenne est élevée (de 3,96 à 5,52) </a:t>
            </a:r>
          </a:p>
          <a:p>
            <a:pPr marL="285750" indent="-285750">
              <a:buFont typeface="Arial" charset="0"/>
              <a:buChar char="•"/>
            </a:pPr>
            <a:endParaRPr lang="fr-FR" dirty="0"/>
          </a:p>
        </p:txBody>
      </p:sp>
      <p:sp>
        <p:nvSpPr>
          <p:cNvPr id="9" name="ZoneTexte 8"/>
          <p:cNvSpPr txBox="1"/>
          <p:nvPr/>
        </p:nvSpPr>
        <p:spPr>
          <a:xfrm>
            <a:off x="870021" y="4821085"/>
            <a:ext cx="5170261" cy="1200329"/>
          </a:xfrm>
          <a:prstGeom prst="rect">
            <a:avLst/>
          </a:prstGeom>
          <a:noFill/>
        </p:spPr>
        <p:txBody>
          <a:bodyPr wrap="square" rtlCol="0">
            <a:spAutoFit/>
          </a:bodyPr>
          <a:lstStyle/>
          <a:p>
            <a:pPr marL="285750" indent="-285750">
              <a:buFont typeface="Arial" charset="0"/>
              <a:buChar char="•"/>
            </a:pPr>
            <a:r>
              <a:rPr lang="fr-FR" dirty="0"/>
              <a:t>4 planètes gazeuses ou géantes : Jupiter, Saturne, Uranus et Neptune, qui ont une densité moyenne faible (de 0,7 à 1,5 )</a:t>
            </a:r>
          </a:p>
          <a:p>
            <a:pPr marL="285750" indent="-285750">
              <a:buFont typeface="Arial" charset="0"/>
              <a:buChar char="•"/>
            </a:pPr>
            <a:endParaRPr lang="fr-FR" dirty="0"/>
          </a:p>
        </p:txBody>
      </p:sp>
      <p:sp>
        <p:nvSpPr>
          <p:cNvPr id="10" name="ZoneTexte 9"/>
          <p:cNvSpPr txBox="1"/>
          <p:nvPr/>
        </p:nvSpPr>
        <p:spPr>
          <a:xfrm>
            <a:off x="501772" y="2024509"/>
            <a:ext cx="2444208" cy="369332"/>
          </a:xfrm>
          <a:prstGeom prst="rect">
            <a:avLst/>
          </a:prstGeom>
          <a:noFill/>
        </p:spPr>
        <p:txBody>
          <a:bodyPr wrap="square" rtlCol="0">
            <a:spAutoFit/>
          </a:bodyPr>
          <a:lstStyle/>
          <a:p>
            <a:r>
              <a:rPr lang="fr-FR" dirty="0"/>
              <a:t>Caractéristiques:</a:t>
            </a:r>
          </a:p>
        </p:txBody>
      </p:sp>
    </p:spTree>
    <p:extLst>
      <p:ext uri="{BB962C8B-B14F-4D97-AF65-F5344CB8AC3E}">
        <p14:creationId xmlns:p14="http://schemas.microsoft.com/office/powerpoint/2010/main" val="3554727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Les planètes telluriques</a:t>
            </a:r>
          </a:p>
        </p:txBody>
      </p:sp>
      <p:sp>
        <p:nvSpPr>
          <p:cNvPr id="5" name="ZoneTexte 4"/>
          <p:cNvSpPr txBox="1"/>
          <p:nvPr/>
        </p:nvSpPr>
        <p:spPr>
          <a:xfrm>
            <a:off x="347586" y="2373578"/>
            <a:ext cx="4433014" cy="2308324"/>
          </a:xfrm>
          <a:prstGeom prst="rect">
            <a:avLst/>
          </a:prstGeom>
          <a:noFill/>
        </p:spPr>
        <p:txBody>
          <a:bodyPr wrap="square" rtlCol="0">
            <a:spAutoFit/>
          </a:bodyPr>
          <a:lstStyle/>
          <a:p>
            <a:r>
              <a:rPr lang="fr-FR" dirty="0"/>
              <a:t>Mercure: </a:t>
            </a:r>
          </a:p>
          <a:p>
            <a:pPr marL="285750" indent="-285750">
              <a:buFont typeface="Arial" charset="0"/>
              <a:buChar char="•"/>
            </a:pPr>
            <a:r>
              <a:rPr lang="fr-FR" dirty="0"/>
              <a:t>pas d’atmosphère </a:t>
            </a:r>
          </a:p>
          <a:p>
            <a:pPr marL="285750" indent="-285750">
              <a:buFont typeface="Arial" charset="0"/>
              <a:buChar char="•"/>
            </a:pPr>
            <a:r>
              <a:rPr lang="fr-FR" dirty="0"/>
              <a:t>surface complètement cratérisée (impacts météoritiques subis lors de sa formation et qui subsistent encore en l’absence d’ érosion).</a:t>
            </a:r>
          </a:p>
          <a:p>
            <a:pPr marL="285750" indent="-285750">
              <a:buFont typeface="Arial" charset="0"/>
              <a:buChar char="•"/>
            </a:pPr>
            <a:r>
              <a:rPr lang="fr-FR" dirty="0"/>
              <a:t>Température:  -</a:t>
            </a:r>
            <a:r>
              <a:rPr lang="fr-FR" b="1" dirty="0"/>
              <a:t>173 °C</a:t>
            </a:r>
            <a:r>
              <a:rPr lang="fr-FR" dirty="0"/>
              <a:t>  à </a:t>
            </a:r>
            <a:r>
              <a:rPr lang="fr-FR" b="1" dirty="0"/>
              <a:t>427 °C</a:t>
            </a:r>
            <a:endParaRPr lang="fr-FR" dirty="0"/>
          </a:p>
          <a:p>
            <a:endParaRPr lang="fr-FR" dirty="0"/>
          </a:p>
        </p:txBody>
      </p:sp>
      <p:sp>
        <p:nvSpPr>
          <p:cNvPr id="7" name="Rectangle 6"/>
          <p:cNvSpPr/>
          <p:nvPr/>
        </p:nvSpPr>
        <p:spPr>
          <a:xfrm>
            <a:off x="4604137" y="1875354"/>
            <a:ext cx="4105389" cy="2585323"/>
          </a:xfrm>
          <a:prstGeom prst="rect">
            <a:avLst/>
          </a:prstGeom>
        </p:spPr>
        <p:txBody>
          <a:bodyPr wrap="square">
            <a:spAutoFit/>
          </a:bodyPr>
          <a:lstStyle/>
          <a:p>
            <a:r>
              <a:rPr lang="fr-FR" dirty="0">
                <a:latin typeface="CMR12" charset="0"/>
              </a:rPr>
              <a:t>Vénus :</a:t>
            </a:r>
          </a:p>
          <a:p>
            <a:pPr marL="285750" indent="-285750">
              <a:buFont typeface="Arial" charset="0"/>
              <a:buChar char="•"/>
            </a:pPr>
            <a:r>
              <a:rPr lang="fr-FR" dirty="0">
                <a:latin typeface="CMR12" charset="0"/>
              </a:rPr>
              <a:t>Atmosphère très dense et très étendue contenant 96% de gaz carbonique et 3,5% d’azote et donnant une pression énorme de 93 bars au niveau du sol, surmontée de nuages élevés d’acide sulfurique.</a:t>
            </a:r>
          </a:p>
          <a:p>
            <a:pPr marL="285750" indent="-285750">
              <a:buFont typeface="Arial" charset="0"/>
              <a:buChar char="•"/>
            </a:pPr>
            <a:r>
              <a:rPr lang="fr-FR" dirty="0">
                <a:latin typeface="CMR12" charset="0"/>
              </a:rPr>
              <a:t>Température : 450 </a:t>
            </a:r>
            <a:r>
              <a:rPr lang="fr-FR" sz="1050" dirty="0">
                <a:latin typeface="CMSY8" charset="0"/>
              </a:rPr>
              <a:t>◦</a:t>
            </a:r>
            <a:r>
              <a:rPr lang="fr-FR" dirty="0">
                <a:latin typeface="CMR12" charset="0"/>
              </a:rPr>
              <a:t>C (gaz effet de serre CO</a:t>
            </a:r>
            <a:r>
              <a:rPr lang="fr-FR" baseline="-25000" dirty="0">
                <a:latin typeface="CMR12" charset="0"/>
              </a:rPr>
              <a:t>2</a:t>
            </a:r>
            <a:r>
              <a:rPr lang="fr-FR" dirty="0">
                <a:latin typeface="CMR12" charset="0"/>
              </a:rPr>
              <a:t>)</a:t>
            </a:r>
            <a:endParaRPr lang="fr-FR" dirty="0"/>
          </a:p>
        </p:txBody>
      </p:sp>
      <p:sp>
        <p:nvSpPr>
          <p:cNvPr id="8" name="Rectangle 7"/>
          <p:cNvSpPr/>
          <p:nvPr/>
        </p:nvSpPr>
        <p:spPr>
          <a:xfrm>
            <a:off x="8990914" y="1675299"/>
            <a:ext cx="3201086" cy="2308324"/>
          </a:xfrm>
          <a:prstGeom prst="rect">
            <a:avLst/>
          </a:prstGeom>
        </p:spPr>
        <p:txBody>
          <a:bodyPr wrap="square">
            <a:spAutoFit/>
          </a:bodyPr>
          <a:lstStyle/>
          <a:p>
            <a:r>
              <a:rPr lang="fr-FR" dirty="0">
                <a:latin typeface="CMR12" charset="0"/>
              </a:rPr>
              <a:t>Mars: </a:t>
            </a:r>
          </a:p>
          <a:p>
            <a:pPr marL="285750" indent="-285750">
              <a:buFont typeface="Arial" charset="0"/>
              <a:buChar char="•"/>
            </a:pPr>
            <a:r>
              <a:rPr lang="fr-FR" dirty="0">
                <a:latin typeface="CMR12" charset="0"/>
              </a:rPr>
              <a:t>atmosphère composée de 95,3% de gaz carbonique, de 2,7% d’azote et un peu d’argon, mais sa pression au sol est très faible (7 millibars).</a:t>
            </a:r>
          </a:p>
          <a:p>
            <a:pPr marL="285750" indent="-285750">
              <a:buFont typeface="Arial" charset="0"/>
              <a:buChar char="•"/>
            </a:pPr>
            <a:r>
              <a:rPr lang="fr-FR" dirty="0">
                <a:latin typeface="CMR12" charset="0"/>
              </a:rPr>
              <a:t>Température – 133 </a:t>
            </a:r>
            <a:r>
              <a:rPr lang="sk-SK" b="1" dirty="0"/>
              <a:t>°C</a:t>
            </a:r>
            <a:r>
              <a:rPr lang="sk-SK" dirty="0"/>
              <a:t> </a:t>
            </a:r>
            <a:r>
              <a:rPr lang="fr-FR" dirty="0">
                <a:latin typeface="CMR12" charset="0"/>
              </a:rPr>
              <a:t>à -3 </a:t>
            </a:r>
            <a:r>
              <a:rPr lang="sk-SK" b="1" dirty="0"/>
              <a:t>°C</a:t>
            </a:r>
            <a:r>
              <a:rPr lang="sk-SK" dirty="0"/>
              <a:t> </a:t>
            </a:r>
            <a:endParaRPr lang="fr-FR" dirty="0"/>
          </a:p>
        </p:txBody>
      </p:sp>
      <p:pic>
        <p:nvPicPr>
          <p:cNvPr id="3" name="Image 2"/>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37908" y="4980072"/>
            <a:ext cx="2375203" cy="1621472"/>
          </a:xfrm>
          <a:prstGeom prst="rect">
            <a:avLst/>
          </a:prstGeom>
        </p:spPr>
      </p:pic>
      <p:pic>
        <p:nvPicPr>
          <p:cNvPr id="10" name="Image 9"/>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41182" y="4899119"/>
            <a:ext cx="1746224" cy="1783377"/>
          </a:xfrm>
          <a:prstGeom prst="rect">
            <a:avLst/>
          </a:prstGeom>
        </p:spPr>
      </p:pic>
      <p:pic>
        <p:nvPicPr>
          <p:cNvPr id="11" name="Image 10"/>
          <p:cNvPicPr>
            <a:picLocks noChangeAspect="1"/>
          </p:cNvPicPr>
          <p:nvPr/>
        </p:nvPicPr>
        <p:blipFill>
          <a:blip r:embed="rId4"/>
          <a:stretch>
            <a:fillRect/>
          </a:stretch>
        </p:blipFill>
        <p:spPr>
          <a:xfrm>
            <a:off x="9254958" y="4502702"/>
            <a:ext cx="2098842" cy="2098842"/>
          </a:xfrm>
          <a:prstGeom prst="rect">
            <a:avLst/>
          </a:prstGeom>
        </p:spPr>
      </p:pic>
    </p:spTree>
    <p:extLst>
      <p:ext uri="{BB962C8B-B14F-4D97-AF65-F5344CB8AC3E}">
        <p14:creationId xmlns:p14="http://schemas.microsoft.com/office/powerpoint/2010/main" val="5667468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p:cNvPicPr>
            <a:picLocks noChangeAspect="1"/>
          </p:cNvPicPr>
          <p:nvPr/>
        </p:nvPicPr>
        <p:blipFill>
          <a:blip r:embed="rId3"/>
          <a:stretch>
            <a:fillRect/>
          </a:stretch>
        </p:blipFill>
        <p:spPr>
          <a:xfrm>
            <a:off x="7516972" y="1367127"/>
            <a:ext cx="4185084" cy="2866148"/>
          </a:xfrm>
          <a:prstGeom prst="rect">
            <a:avLst/>
          </a:prstGeom>
        </p:spPr>
      </p:pic>
      <p:sp>
        <p:nvSpPr>
          <p:cNvPr id="2" name="Titre 1"/>
          <p:cNvSpPr>
            <a:spLocks noGrp="1"/>
          </p:cNvSpPr>
          <p:nvPr>
            <p:ph type="title"/>
          </p:nvPr>
        </p:nvSpPr>
        <p:spPr/>
        <p:txBody>
          <a:bodyPr/>
          <a:lstStyle/>
          <a:p>
            <a:r>
              <a:rPr lang="fr-FR" dirty="0"/>
              <a:t>Histoire et préhistoire de l’astronomie</a:t>
            </a:r>
          </a:p>
        </p:txBody>
      </p:sp>
      <p:pic>
        <p:nvPicPr>
          <p:cNvPr id="4" name="Image 3"/>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47286" y="1596503"/>
            <a:ext cx="5243914" cy="3579750"/>
          </a:xfrm>
          <a:prstGeom prst="rect">
            <a:avLst/>
          </a:prstGeom>
        </p:spPr>
      </p:pic>
      <p:sp>
        <p:nvSpPr>
          <p:cNvPr id="6" name="ZoneTexte 5"/>
          <p:cNvSpPr txBox="1"/>
          <p:nvPr/>
        </p:nvSpPr>
        <p:spPr>
          <a:xfrm>
            <a:off x="9362126" y="3515142"/>
            <a:ext cx="3636335" cy="369332"/>
          </a:xfrm>
          <a:prstGeom prst="rect">
            <a:avLst/>
          </a:prstGeom>
          <a:noFill/>
        </p:spPr>
        <p:txBody>
          <a:bodyPr wrap="square" rtlCol="0">
            <a:spAutoFit/>
          </a:bodyPr>
          <a:lstStyle/>
          <a:p>
            <a:r>
              <a:rPr lang="fr-FR" dirty="0" err="1"/>
              <a:t>Chichen</a:t>
            </a:r>
            <a:r>
              <a:rPr lang="fr-FR" dirty="0"/>
              <a:t> </a:t>
            </a:r>
            <a:r>
              <a:rPr lang="fr-FR" dirty="0" err="1"/>
              <a:t>Itza</a:t>
            </a:r>
            <a:r>
              <a:rPr lang="fr-FR" dirty="0"/>
              <a:t> (</a:t>
            </a:r>
            <a:r>
              <a:rPr lang="cs-CZ" dirty="0"/>
              <a:t>800 </a:t>
            </a:r>
            <a:r>
              <a:rPr lang="cs-CZ" dirty="0" err="1"/>
              <a:t>Av</a:t>
            </a:r>
            <a:r>
              <a:rPr lang="cs-CZ" dirty="0"/>
              <a:t> JC)</a:t>
            </a:r>
            <a:endParaRPr lang="fr-FR" dirty="0"/>
          </a:p>
        </p:txBody>
      </p:sp>
      <p:sp>
        <p:nvSpPr>
          <p:cNvPr id="7" name="ZoneTexte 6"/>
          <p:cNvSpPr txBox="1"/>
          <p:nvPr/>
        </p:nvSpPr>
        <p:spPr>
          <a:xfrm>
            <a:off x="1066052" y="1921804"/>
            <a:ext cx="3636335" cy="646331"/>
          </a:xfrm>
          <a:prstGeom prst="rect">
            <a:avLst/>
          </a:prstGeom>
          <a:noFill/>
        </p:spPr>
        <p:txBody>
          <a:bodyPr wrap="square" rtlCol="0">
            <a:spAutoFit/>
          </a:bodyPr>
          <a:lstStyle/>
          <a:p>
            <a:r>
              <a:rPr lang="fr-FR" dirty="0" err="1"/>
              <a:t>Stonehedge</a:t>
            </a:r>
            <a:r>
              <a:rPr lang="fr-FR" dirty="0"/>
              <a:t> (</a:t>
            </a:r>
            <a:r>
              <a:rPr lang="is-IS" dirty="0"/>
              <a:t>-2800/-2100 Av JC)</a:t>
            </a:r>
          </a:p>
          <a:p>
            <a:endParaRPr lang="fr-FR" dirty="0"/>
          </a:p>
        </p:txBody>
      </p:sp>
      <p:pic>
        <p:nvPicPr>
          <p:cNvPr id="9" name="Image 8"/>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761400" y="4233275"/>
            <a:ext cx="3970456" cy="2646970"/>
          </a:xfrm>
          <a:prstGeom prst="rect">
            <a:avLst/>
          </a:prstGeom>
        </p:spPr>
      </p:pic>
      <p:sp>
        <p:nvSpPr>
          <p:cNvPr id="10" name="ZoneTexte 9"/>
          <p:cNvSpPr txBox="1"/>
          <p:nvPr/>
        </p:nvSpPr>
        <p:spPr>
          <a:xfrm>
            <a:off x="7222634" y="5556760"/>
            <a:ext cx="3636335" cy="369332"/>
          </a:xfrm>
          <a:prstGeom prst="rect">
            <a:avLst/>
          </a:prstGeom>
          <a:noFill/>
        </p:spPr>
        <p:txBody>
          <a:bodyPr wrap="square" rtlCol="0">
            <a:spAutoFit/>
          </a:bodyPr>
          <a:lstStyle/>
          <a:p>
            <a:r>
              <a:rPr lang="fr-FR"/>
              <a:t>Keops</a:t>
            </a:r>
            <a:r>
              <a:rPr lang="fr-FR" dirty="0"/>
              <a:t> (</a:t>
            </a:r>
            <a:r>
              <a:rPr lang="cs-CZ" dirty="0"/>
              <a:t>800 </a:t>
            </a:r>
            <a:r>
              <a:rPr lang="cs-CZ" dirty="0" err="1"/>
              <a:t>Av</a:t>
            </a:r>
            <a:r>
              <a:rPr lang="cs-CZ" dirty="0"/>
              <a:t> JC)</a:t>
            </a:r>
            <a:endParaRPr lang="fr-FR" dirty="0"/>
          </a:p>
        </p:txBody>
      </p:sp>
      <p:sp>
        <p:nvSpPr>
          <p:cNvPr id="5" name="Rectangle à coins arrondis 4"/>
          <p:cNvSpPr/>
          <p:nvPr/>
        </p:nvSpPr>
        <p:spPr>
          <a:xfrm>
            <a:off x="-481263" y="5325979"/>
            <a:ext cx="7115550" cy="1796716"/>
          </a:xfrm>
          <a:prstGeom prst="round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ZoneTexte 7"/>
          <p:cNvSpPr txBox="1"/>
          <p:nvPr/>
        </p:nvSpPr>
        <p:spPr>
          <a:xfrm>
            <a:off x="411456" y="5450174"/>
            <a:ext cx="6222831" cy="1477328"/>
          </a:xfrm>
          <a:prstGeom prst="rect">
            <a:avLst/>
          </a:prstGeom>
          <a:noFill/>
        </p:spPr>
        <p:txBody>
          <a:bodyPr wrap="square" rtlCol="0">
            <a:spAutoFit/>
          </a:bodyPr>
          <a:lstStyle/>
          <a:p>
            <a:r>
              <a:rPr lang="fr-FR" dirty="0"/>
              <a:t>Caractéristiques de la période: </a:t>
            </a:r>
          </a:p>
          <a:p>
            <a:pPr marL="285750" indent="-285750">
              <a:buFont typeface="Arial" charset="0"/>
              <a:buChar char="•"/>
            </a:pPr>
            <a:r>
              <a:rPr lang="fr-FR" dirty="0"/>
              <a:t>Structure servant de moyens de mesure</a:t>
            </a:r>
          </a:p>
          <a:p>
            <a:pPr marL="285750" indent="-285750">
              <a:buFont typeface="Arial" charset="0"/>
              <a:buChar char="•"/>
            </a:pPr>
            <a:r>
              <a:rPr lang="fr-FR" dirty="0"/>
              <a:t>Relations mystiques aux astres (pas d’étude pour connaître ce que sont ces astres, on observe et on interprète les volontés divines)  </a:t>
            </a:r>
          </a:p>
        </p:txBody>
      </p:sp>
    </p:spTree>
    <p:extLst>
      <p:ext uri="{BB962C8B-B14F-4D97-AF65-F5344CB8AC3E}">
        <p14:creationId xmlns:p14="http://schemas.microsoft.com/office/powerpoint/2010/main" val="8090224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Les planètes gazeuses</a:t>
            </a:r>
          </a:p>
        </p:txBody>
      </p:sp>
      <p:sp>
        <p:nvSpPr>
          <p:cNvPr id="6" name="Rectangle 5"/>
          <p:cNvSpPr/>
          <p:nvPr/>
        </p:nvSpPr>
        <p:spPr>
          <a:xfrm>
            <a:off x="304564" y="2243678"/>
            <a:ext cx="2663226" cy="1200329"/>
          </a:xfrm>
          <a:prstGeom prst="rect">
            <a:avLst/>
          </a:prstGeom>
        </p:spPr>
        <p:txBody>
          <a:bodyPr wrap="square">
            <a:spAutoFit/>
          </a:bodyPr>
          <a:lstStyle/>
          <a:p>
            <a:r>
              <a:rPr lang="fr-FR" dirty="0">
                <a:latin typeface="CMR12" charset="0"/>
              </a:rPr>
              <a:t>Jupiter: </a:t>
            </a:r>
          </a:p>
          <a:p>
            <a:pPr marL="285750" indent="-285750">
              <a:buFont typeface="Arial" charset="0"/>
              <a:buChar char="•"/>
            </a:pPr>
            <a:r>
              <a:rPr lang="fr-FR" dirty="0">
                <a:latin typeface="CMR12" charset="0"/>
              </a:rPr>
              <a:t>Taille: 11 Terres. </a:t>
            </a:r>
          </a:p>
          <a:p>
            <a:pPr marL="285750" indent="-285750">
              <a:buFont typeface="Arial" charset="0"/>
              <a:buChar char="•"/>
            </a:pPr>
            <a:r>
              <a:rPr lang="fr-FR" dirty="0">
                <a:latin typeface="CMR12" charset="0"/>
              </a:rPr>
              <a:t>Environ -160</a:t>
            </a:r>
            <a:r>
              <a:rPr lang="fr-FR" b="1" dirty="0"/>
              <a:t> °C à la surface</a:t>
            </a:r>
            <a:endParaRPr lang="fr-FR" dirty="0">
              <a:latin typeface="CMR12" charset="0"/>
            </a:endParaRPr>
          </a:p>
        </p:txBody>
      </p:sp>
      <p:sp>
        <p:nvSpPr>
          <p:cNvPr id="7" name="Rectangle 6"/>
          <p:cNvSpPr/>
          <p:nvPr/>
        </p:nvSpPr>
        <p:spPr>
          <a:xfrm>
            <a:off x="3581056" y="2176967"/>
            <a:ext cx="2801230" cy="1477328"/>
          </a:xfrm>
          <a:prstGeom prst="rect">
            <a:avLst/>
          </a:prstGeom>
        </p:spPr>
        <p:txBody>
          <a:bodyPr wrap="square">
            <a:spAutoFit/>
          </a:bodyPr>
          <a:lstStyle/>
          <a:p>
            <a:r>
              <a:rPr lang="fr-FR" dirty="0">
                <a:latin typeface="CMR12" charset="0"/>
              </a:rPr>
              <a:t>Saturne: </a:t>
            </a:r>
          </a:p>
          <a:p>
            <a:pPr marL="285750" indent="-285750">
              <a:buFont typeface="Arial" charset="0"/>
              <a:buChar char="•"/>
            </a:pPr>
            <a:r>
              <a:rPr lang="fr-FR" dirty="0">
                <a:latin typeface="CMR12" charset="0"/>
              </a:rPr>
              <a:t>Taille : 9 Terres</a:t>
            </a:r>
          </a:p>
          <a:p>
            <a:pPr marL="285750" indent="-285750">
              <a:buFont typeface="Arial" charset="0"/>
              <a:buChar char="•"/>
            </a:pPr>
            <a:r>
              <a:rPr lang="fr-FR" dirty="0">
                <a:latin typeface="CMR12" charset="0"/>
              </a:rPr>
              <a:t>Température: environ - 190</a:t>
            </a:r>
            <a:r>
              <a:rPr lang="fr-FR" b="1" dirty="0"/>
              <a:t>°C à la surface</a:t>
            </a:r>
            <a:endParaRPr lang="fr-FR" dirty="0">
              <a:latin typeface="CMR12" charset="0"/>
            </a:endParaRPr>
          </a:p>
          <a:p>
            <a:pPr marL="285750" indent="-285750">
              <a:buFont typeface="Arial" charset="0"/>
              <a:buChar char="•"/>
            </a:pPr>
            <a:endParaRPr lang="fr-FR" dirty="0"/>
          </a:p>
        </p:txBody>
      </p:sp>
      <p:pic>
        <p:nvPicPr>
          <p:cNvPr id="9" name="Image 8"/>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29885" y="4140574"/>
            <a:ext cx="1714977" cy="2369943"/>
          </a:xfrm>
          <a:prstGeom prst="rect">
            <a:avLst/>
          </a:prstGeom>
        </p:spPr>
      </p:pic>
      <p:sp>
        <p:nvSpPr>
          <p:cNvPr id="10" name="Rectangle 9"/>
          <p:cNvSpPr/>
          <p:nvPr/>
        </p:nvSpPr>
        <p:spPr>
          <a:xfrm>
            <a:off x="6702985" y="2231773"/>
            <a:ext cx="2813283" cy="1477328"/>
          </a:xfrm>
          <a:prstGeom prst="rect">
            <a:avLst/>
          </a:prstGeom>
        </p:spPr>
        <p:txBody>
          <a:bodyPr wrap="square">
            <a:spAutoFit/>
          </a:bodyPr>
          <a:lstStyle/>
          <a:p>
            <a:r>
              <a:rPr lang="fr-FR" dirty="0">
                <a:latin typeface="CMR12" charset="0"/>
              </a:rPr>
              <a:t>Uranus:</a:t>
            </a:r>
          </a:p>
          <a:p>
            <a:pPr marL="285750" indent="-285750">
              <a:buFont typeface="Arial" charset="0"/>
              <a:buChar char="•"/>
            </a:pPr>
            <a:r>
              <a:rPr lang="fr-FR" dirty="0">
                <a:latin typeface="CMR12" charset="0"/>
              </a:rPr>
              <a:t>Taille : 4 Terres</a:t>
            </a:r>
          </a:p>
          <a:p>
            <a:pPr marL="285750" indent="-285750">
              <a:buFont typeface="Arial" charset="0"/>
              <a:buChar char="•"/>
            </a:pPr>
            <a:r>
              <a:rPr lang="fr-FR" dirty="0">
                <a:latin typeface="CMR12" charset="0"/>
              </a:rPr>
              <a:t>Température : -216</a:t>
            </a:r>
            <a:r>
              <a:rPr lang="fr-FR" b="1" dirty="0"/>
              <a:t>°C à la surface</a:t>
            </a:r>
            <a:endParaRPr lang="fr-FR" dirty="0">
              <a:latin typeface="CMR12" charset="0"/>
            </a:endParaRPr>
          </a:p>
          <a:p>
            <a:endParaRPr lang="fr-FR" dirty="0"/>
          </a:p>
        </p:txBody>
      </p:sp>
      <p:pic>
        <p:nvPicPr>
          <p:cNvPr id="11" name="Image 10"/>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970630" y="4341157"/>
            <a:ext cx="2115150" cy="1986959"/>
          </a:xfrm>
          <a:prstGeom prst="rect">
            <a:avLst/>
          </a:prstGeom>
        </p:spPr>
      </p:pic>
      <p:sp>
        <p:nvSpPr>
          <p:cNvPr id="12" name="Rectangle 11"/>
          <p:cNvSpPr/>
          <p:nvPr/>
        </p:nvSpPr>
        <p:spPr>
          <a:xfrm>
            <a:off x="9595659" y="2247053"/>
            <a:ext cx="2452421" cy="1477328"/>
          </a:xfrm>
          <a:prstGeom prst="rect">
            <a:avLst/>
          </a:prstGeom>
        </p:spPr>
        <p:txBody>
          <a:bodyPr wrap="square">
            <a:spAutoFit/>
          </a:bodyPr>
          <a:lstStyle/>
          <a:p>
            <a:r>
              <a:rPr lang="fr-FR" dirty="0">
                <a:latin typeface="CMR12" charset="0"/>
              </a:rPr>
              <a:t>Neptune: </a:t>
            </a:r>
          </a:p>
          <a:p>
            <a:pPr marL="285750" indent="-285750">
              <a:buFont typeface="Arial" charset="0"/>
              <a:buChar char="•"/>
            </a:pPr>
            <a:r>
              <a:rPr lang="fr-FR" dirty="0">
                <a:latin typeface="CMR12" charset="0"/>
              </a:rPr>
              <a:t>Taille : 4 Terres</a:t>
            </a:r>
          </a:p>
          <a:p>
            <a:pPr marL="285750" indent="-285750">
              <a:buFont typeface="Arial" charset="0"/>
              <a:buChar char="•"/>
            </a:pPr>
            <a:r>
              <a:rPr lang="fr-FR" dirty="0">
                <a:latin typeface="CMR12" charset="0"/>
              </a:rPr>
              <a:t>Température : -226</a:t>
            </a:r>
            <a:r>
              <a:rPr lang="fr-FR" b="1" dirty="0"/>
              <a:t>°C à la surface</a:t>
            </a:r>
            <a:endParaRPr lang="fr-FR" dirty="0">
              <a:latin typeface="CMR12" charset="0"/>
            </a:endParaRPr>
          </a:p>
          <a:p>
            <a:endParaRPr lang="fr-FR" dirty="0">
              <a:latin typeface="CMR12" charset="0"/>
            </a:endParaRPr>
          </a:p>
        </p:txBody>
      </p:sp>
      <p:pic>
        <p:nvPicPr>
          <p:cNvPr id="13" name="Image 12"/>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978415" y="4494193"/>
            <a:ext cx="1686911" cy="1680886"/>
          </a:xfrm>
          <a:prstGeom prst="rect">
            <a:avLst/>
          </a:prstGeom>
        </p:spPr>
      </p:pic>
      <p:pic>
        <p:nvPicPr>
          <p:cNvPr id="3" name="Image 2"/>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40739" y="4140575"/>
            <a:ext cx="2187541" cy="2187541"/>
          </a:xfrm>
          <a:prstGeom prst="rect">
            <a:avLst/>
          </a:prstGeom>
        </p:spPr>
      </p:pic>
    </p:spTree>
    <p:extLst>
      <p:ext uri="{BB962C8B-B14F-4D97-AF65-F5344CB8AC3E}">
        <p14:creationId xmlns:p14="http://schemas.microsoft.com/office/powerpoint/2010/main" val="20040274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Autres objets du système solaire</a:t>
            </a:r>
          </a:p>
        </p:txBody>
      </p:sp>
      <p:sp>
        <p:nvSpPr>
          <p:cNvPr id="6" name="ZoneTexte 5"/>
          <p:cNvSpPr txBox="1"/>
          <p:nvPr/>
        </p:nvSpPr>
        <p:spPr>
          <a:xfrm>
            <a:off x="838199" y="3826224"/>
            <a:ext cx="3011905" cy="369332"/>
          </a:xfrm>
          <a:prstGeom prst="rect">
            <a:avLst/>
          </a:prstGeom>
          <a:noFill/>
        </p:spPr>
        <p:txBody>
          <a:bodyPr wrap="square" rtlCol="0">
            <a:spAutoFit/>
          </a:bodyPr>
          <a:lstStyle/>
          <a:p>
            <a:pPr marL="285750" indent="-285750">
              <a:buFont typeface="Arial" charset="0"/>
              <a:buChar char="•"/>
            </a:pPr>
            <a:r>
              <a:rPr lang="fr-FR" dirty="0"/>
              <a:t>Ceinture de Kuiper</a:t>
            </a:r>
          </a:p>
        </p:txBody>
      </p:sp>
      <p:pic>
        <p:nvPicPr>
          <p:cNvPr id="3" name="Image 2"/>
          <p:cNvPicPr>
            <a:picLocks noChangeAspect="1"/>
          </p:cNvPicPr>
          <p:nvPr/>
        </p:nvPicPr>
        <p:blipFill>
          <a:blip r:embed="rId3"/>
          <a:stretch>
            <a:fillRect/>
          </a:stretch>
        </p:blipFill>
        <p:spPr>
          <a:xfrm>
            <a:off x="7796463" y="1161136"/>
            <a:ext cx="2839454" cy="2732974"/>
          </a:xfrm>
          <a:prstGeom prst="rect">
            <a:avLst/>
          </a:prstGeom>
        </p:spPr>
      </p:pic>
      <p:sp>
        <p:nvSpPr>
          <p:cNvPr id="8" name="ZoneTexte 7"/>
          <p:cNvSpPr txBox="1"/>
          <p:nvPr/>
        </p:nvSpPr>
        <p:spPr>
          <a:xfrm>
            <a:off x="1440673" y="5023516"/>
            <a:ext cx="4270315" cy="369332"/>
          </a:xfrm>
          <a:prstGeom prst="rect">
            <a:avLst/>
          </a:prstGeom>
          <a:noFill/>
        </p:spPr>
        <p:txBody>
          <a:bodyPr wrap="square" rtlCol="0">
            <a:spAutoFit/>
          </a:bodyPr>
          <a:lstStyle/>
          <a:p>
            <a:pPr marL="285750" indent="-285750">
              <a:buFont typeface="Arial" charset="0"/>
              <a:buChar char="•"/>
            </a:pPr>
            <a:r>
              <a:rPr lang="fr-FR" dirty="0"/>
              <a:t>Distance au Soleil: entre 30 et 55 UA</a:t>
            </a:r>
          </a:p>
        </p:txBody>
      </p:sp>
      <p:pic>
        <p:nvPicPr>
          <p:cNvPr id="9" name="Image 8"/>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096000" y="3996181"/>
            <a:ext cx="2846710" cy="2793334"/>
          </a:xfrm>
          <a:prstGeom prst="rect">
            <a:avLst/>
          </a:prstGeom>
        </p:spPr>
      </p:pic>
      <p:sp>
        <p:nvSpPr>
          <p:cNvPr id="10" name="ZoneTexte 9"/>
          <p:cNvSpPr txBox="1"/>
          <p:nvPr/>
        </p:nvSpPr>
        <p:spPr>
          <a:xfrm>
            <a:off x="1500836" y="4360648"/>
            <a:ext cx="4851838" cy="646331"/>
          </a:xfrm>
          <a:prstGeom prst="rect">
            <a:avLst/>
          </a:prstGeom>
          <a:noFill/>
        </p:spPr>
        <p:txBody>
          <a:bodyPr wrap="square" rtlCol="0">
            <a:spAutoFit/>
          </a:bodyPr>
          <a:lstStyle/>
          <a:p>
            <a:pPr marL="285750" indent="-285750">
              <a:buFont typeface="Arial" charset="0"/>
              <a:buChar char="•"/>
            </a:pPr>
            <a:r>
              <a:rPr lang="fr-FR" dirty="0"/>
              <a:t>Composition: volatils gelés comme le méthane, l’ammoniac ou l’eau</a:t>
            </a:r>
          </a:p>
        </p:txBody>
      </p:sp>
      <p:sp>
        <p:nvSpPr>
          <p:cNvPr id="11" name="ZoneTexte 10"/>
          <p:cNvSpPr txBox="1"/>
          <p:nvPr/>
        </p:nvSpPr>
        <p:spPr>
          <a:xfrm>
            <a:off x="2101516" y="2527623"/>
            <a:ext cx="4684295" cy="369332"/>
          </a:xfrm>
          <a:prstGeom prst="rect">
            <a:avLst/>
          </a:prstGeom>
          <a:noFill/>
        </p:spPr>
        <p:txBody>
          <a:bodyPr wrap="square" rtlCol="0">
            <a:spAutoFit/>
          </a:bodyPr>
          <a:lstStyle/>
          <a:p>
            <a:pPr marL="285750" indent="-285750">
              <a:buFont typeface="Arial" charset="0"/>
              <a:buChar char="•"/>
            </a:pPr>
            <a:r>
              <a:rPr lang="fr-FR" dirty="0"/>
              <a:t>Composition: corps rocheux et métalliques</a:t>
            </a:r>
          </a:p>
        </p:txBody>
      </p:sp>
      <p:sp>
        <p:nvSpPr>
          <p:cNvPr id="12" name="ZoneTexte 11"/>
          <p:cNvSpPr txBox="1"/>
          <p:nvPr/>
        </p:nvSpPr>
        <p:spPr>
          <a:xfrm>
            <a:off x="1395663" y="2076860"/>
            <a:ext cx="3702613" cy="369332"/>
          </a:xfrm>
          <a:prstGeom prst="rect">
            <a:avLst/>
          </a:prstGeom>
          <a:noFill/>
        </p:spPr>
        <p:txBody>
          <a:bodyPr wrap="square" rtlCol="0">
            <a:spAutoFit/>
          </a:bodyPr>
          <a:lstStyle/>
          <a:p>
            <a:pPr marL="285750" indent="-285750">
              <a:buFont typeface="Arial" charset="0"/>
              <a:buChar char="•"/>
            </a:pPr>
            <a:r>
              <a:rPr lang="fr-FR" dirty="0"/>
              <a:t>Ceinture d’</a:t>
            </a:r>
            <a:r>
              <a:rPr lang="fr-FR" dirty="0" err="1"/>
              <a:t>astéroides</a:t>
            </a:r>
            <a:endParaRPr lang="fr-FR" dirty="0"/>
          </a:p>
        </p:txBody>
      </p:sp>
      <p:sp>
        <p:nvSpPr>
          <p:cNvPr id="13" name="ZoneTexte 12"/>
          <p:cNvSpPr txBox="1"/>
          <p:nvPr/>
        </p:nvSpPr>
        <p:spPr>
          <a:xfrm>
            <a:off x="2431054" y="3003423"/>
            <a:ext cx="3921620" cy="369332"/>
          </a:xfrm>
          <a:prstGeom prst="rect">
            <a:avLst/>
          </a:prstGeom>
          <a:noFill/>
        </p:spPr>
        <p:txBody>
          <a:bodyPr wrap="square" rtlCol="0">
            <a:spAutoFit/>
          </a:bodyPr>
          <a:lstStyle/>
          <a:p>
            <a:pPr marL="285750" indent="-285750">
              <a:buFont typeface="Arial" charset="0"/>
              <a:buChar char="•"/>
            </a:pPr>
            <a:r>
              <a:rPr lang="fr-FR" dirty="0"/>
              <a:t>Distance au Soleil: entre 1.5 et 4 UA</a:t>
            </a:r>
          </a:p>
        </p:txBody>
      </p:sp>
    </p:spTree>
    <p:extLst>
      <p:ext uri="{BB962C8B-B14F-4D97-AF65-F5344CB8AC3E}">
        <p14:creationId xmlns:p14="http://schemas.microsoft.com/office/powerpoint/2010/main" val="1182861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0"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Découverte de l’astronomie</a:t>
            </a:r>
          </a:p>
        </p:txBody>
      </p:sp>
      <p:sp>
        <p:nvSpPr>
          <p:cNvPr id="4" name="ZoneTexte 3"/>
          <p:cNvSpPr txBox="1"/>
          <p:nvPr/>
        </p:nvSpPr>
        <p:spPr>
          <a:xfrm>
            <a:off x="659218" y="1501761"/>
            <a:ext cx="2116066" cy="400110"/>
          </a:xfrm>
          <a:prstGeom prst="rect">
            <a:avLst/>
          </a:prstGeom>
          <a:noFill/>
        </p:spPr>
        <p:txBody>
          <a:bodyPr wrap="square" rtlCol="0">
            <a:spAutoFit/>
          </a:bodyPr>
          <a:lstStyle/>
          <a:p>
            <a:r>
              <a:rPr lang="fr-FR" sz="2000" dirty="0"/>
              <a:t>Les étoiles</a:t>
            </a:r>
          </a:p>
        </p:txBody>
      </p:sp>
      <p:sp>
        <p:nvSpPr>
          <p:cNvPr id="6" name="ZoneTexte 5"/>
          <p:cNvSpPr txBox="1"/>
          <p:nvPr/>
        </p:nvSpPr>
        <p:spPr>
          <a:xfrm>
            <a:off x="838200" y="5506147"/>
            <a:ext cx="4507488" cy="923330"/>
          </a:xfrm>
          <a:prstGeom prst="rect">
            <a:avLst/>
          </a:prstGeom>
          <a:noFill/>
        </p:spPr>
        <p:txBody>
          <a:bodyPr wrap="square" rtlCol="0">
            <a:spAutoFit/>
          </a:bodyPr>
          <a:lstStyle/>
          <a:p>
            <a:r>
              <a:rPr lang="fr-FR" dirty="0"/>
              <a:t>Equilibre Hydrostatique: Force gravitationnelle = Force de pression dues à des réactions de fusions nucléaires</a:t>
            </a:r>
          </a:p>
        </p:txBody>
      </p:sp>
      <p:pic>
        <p:nvPicPr>
          <p:cNvPr id="7" name="Image 6"/>
          <p:cNvPicPr>
            <a:picLocks noChangeAspect="1"/>
          </p:cNvPicPr>
          <p:nvPr/>
        </p:nvPicPr>
        <p:blipFill>
          <a:blip r:embed="rId2"/>
          <a:stretch>
            <a:fillRect/>
          </a:stretch>
        </p:blipFill>
        <p:spPr>
          <a:xfrm>
            <a:off x="1140018" y="2217263"/>
            <a:ext cx="3587602" cy="3037503"/>
          </a:xfrm>
          <a:prstGeom prst="rect">
            <a:avLst/>
          </a:prstGeom>
        </p:spPr>
      </p:pic>
      <p:pic>
        <p:nvPicPr>
          <p:cNvPr id="3" name="Image 2"/>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825552" y="3556433"/>
            <a:ext cx="2382085" cy="3200249"/>
          </a:xfrm>
          <a:prstGeom prst="rect">
            <a:avLst/>
          </a:prstGeom>
        </p:spPr>
      </p:pic>
      <p:pic>
        <p:nvPicPr>
          <p:cNvPr id="5" name="Image 4"/>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9111916" y="3710309"/>
            <a:ext cx="2851873" cy="2892498"/>
          </a:xfrm>
          <a:prstGeom prst="rect">
            <a:avLst/>
          </a:prstGeom>
        </p:spPr>
      </p:pic>
      <p:sp>
        <p:nvSpPr>
          <p:cNvPr id="8" name="ZoneTexte 7"/>
          <p:cNvSpPr txBox="1"/>
          <p:nvPr/>
        </p:nvSpPr>
        <p:spPr>
          <a:xfrm>
            <a:off x="5629211" y="2047561"/>
            <a:ext cx="4180795" cy="369332"/>
          </a:xfrm>
          <a:prstGeom prst="rect">
            <a:avLst/>
          </a:prstGeom>
          <a:noFill/>
        </p:spPr>
        <p:txBody>
          <a:bodyPr wrap="square" rtlCol="0">
            <a:spAutoFit/>
          </a:bodyPr>
          <a:lstStyle/>
          <a:p>
            <a:r>
              <a:rPr lang="fr-FR" dirty="0"/>
              <a:t>2 cycles de fusion de </a:t>
            </a:r>
            <a:r>
              <a:rPr lang="fr-FR"/>
              <a:t>réactions nucléaires</a:t>
            </a:r>
          </a:p>
        </p:txBody>
      </p:sp>
      <p:sp>
        <p:nvSpPr>
          <p:cNvPr id="9" name="ZoneTexte 8"/>
          <p:cNvSpPr txBox="1"/>
          <p:nvPr/>
        </p:nvSpPr>
        <p:spPr>
          <a:xfrm>
            <a:off x="5629211" y="2722376"/>
            <a:ext cx="2774769" cy="646331"/>
          </a:xfrm>
          <a:prstGeom prst="rect">
            <a:avLst/>
          </a:prstGeom>
          <a:noFill/>
        </p:spPr>
        <p:txBody>
          <a:bodyPr wrap="square" rtlCol="0">
            <a:spAutoFit/>
          </a:bodyPr>
          <a:lstStyle/>
          <a:p>
            <a:r>
              <a:rPr lang="fr-FR" dirty="0"/>
              <a:t>Pour étoile &lt; 1.1 </a:t>
            </a:r>
            <a:r>
              <a:rPr lang="fr-FR" dirty="0" err="1"/>
              <a:t>M</a:t>
            </a:r>
            <a:r>
              <a:rPr lang="fr-FR" baseline="-25000" dirty="0" err="1"/>
              <a:t>solaire</a:t>
            </a:r>
            <a:r>
              <a:rPr lang="fr-FR" dirty="0"/>
              <a:t>, chaine proton-proton</a:t>
            </a:r>
          </a:p>
        </p:txBody>
      </p:sp>
      <p:sp>
        <p:nvSpPr>
          <p:cNvPr id="10" name="ZoneTexte 9"/>
          <p:cNvSpPr txBox="1"/>
          <p:nvPr/>
        </p:nvSpPr>
        <p:spPr>
          <a:xfrm>
            <a:off x="8861630" y="2604619"/>
            <a:ext cx="2865150" cy="646331"/>
          </a:xfrm>
          <a:prstGeom prst="rect">
            <a:avLst/>
          </a:prstGeom>
          <a:noFill/>
        </p:spPr>
        <p:txBody>
          <a:bodyPr wrap="square" rtlCol="0">
            <a:spAutoFit/>
          </a:bodyPr>
          <a:lstStyle/>
          <a:p>
            <a:r>
              <a:rPr lang="fr-FR" dirty="0"/>
              <a:t>Les autres, cycle carbone-azote-oxygène</a:t>
            </a:r>
          </a:p>
        </p:txBody>
      </p:sp>
    </p:spTree>
    <p:extLst>
      <p:ext uri="{BB962C8B-B14F-4D97-AF65-F5344CB8AC3E}">
        <p14:creationId xmlns:p14="http://schemas.microsoft.com/office/powerpoint/2010/main" val="1533094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Découverte de l’astronomie</a:t>
            </a:r>
          </a:p>
        </p:txBody>
      </p:sp>
      <p:sp>
        <p:nvSpPr>
          <p:cNvPr id="5" name="ZoneTexte 4"/>
          <p:cNvSpPr txBox="1"/>
          <p:nvPr/>
        </p:nvSpPr>
        <p:spPr>
          <a:xfrm>
            <a:off x="426924" y="2548910"/>
            <a:ext cx="4198605" cy="1200329"/>
          </a:xfrm>
          <a:prstGeom prst="rect">
            <a:avLst/>
          </a:prstGeom>
          <a:noFill/>
        </p:spPr>
        <p:txBody>
          <a:bodyPr wrap="square" rtlCol="0">
            <a:spAutoFit/>
          </a:bodyPr>
          <a:lstStyle/>
          <a:p>
            <a:r>
              <a:rPr lang="fr-FR" dirty="0"/>
              <a:t> La masse détermine</a:t>
            </a:r>
          </a:p>
          <a:p>
            <a:pPr marL="285750" indent="-285750">
              <a:buFont typeface="Arial" charset="0"/>
              <a:buChar char="•"/>
            </a:pPr>
            <a:r>
              <a:rPr lang="fr-FR" dirty="0"/>
              <a:t> la luminosité absolue</a:t>
            </a:r>
          </a:p>
          <a:p>
            <a:pPr marL="285750" indent="-285750">
              <a:buFont typeface="Arial" charset="0"/>
              <a:buChar char="•"/>
            </a:pPr>
            <a:r>
              <a:rPr lang="fr-FR" dirty="0"/>
              <a:t>la température de surface (couleur)</a:t>
            </a:r>
          </a:p>
          <a:p>
            <a:pPr marL="285750" indent="-285750">
              <a:buFont typeface="Arial" charset="0"/>
              <a:buChar char="•"/>
            </a:pPr>
            <a:r>
              <a:rPr lang="fr-FR" dirty="0"/>
              <a:t>La durée de vie de l’étoile</a:t>
            </a:r>
          </a:p>
        </p:txBody>
      </p:sp>
      <p:sp>
        <p:nvSpPr>
          <p:cNvPr id="6" name="ZoneTexte 5"/>
          <p:cNvSpPr txBox="1"/>
          <p:nvPr/>
        </p:nvSpPr>
        <p:spPr>
          <a:xfrm>
            <a:off x="589963" y="1490633"/>
            <a:ext cx="3011490" cy="1015663"/>
          </a:xfrm>
          <a:prstGeom prst="rect">
            <a:avLst/>
          </a:prstGeom>
          <a:noFill/>
        </p:spPr>
        <p:txBody>
          <a:bodyPr wrap="square" rtlCol="0">
            <a:spAutoFit/>
          </a:bodyPr>
          <a:lstStyle/>
          <a:p>
            <a:r>
              <a:rPr lang="fr-FR" sz="2000" dirty="0"/>
              <a:t>La classification des étoiles (ne prend pas en compte les systèmes multiples)</a:t>
            </a:r>
          </a:p>
        </p:txBody>
      </p:sp>
      <p:sp>
        <p:nvSpPr>
          <p:cNvPr id="8" name="ZoneTexte 7"/>
          <p:cNvSpPr txBox="1"/>
          <p:nvPr/>
        </p:nvSpPr>
        <p:spPr>
          <a:xfrm>
            <a:off x="353444" y="4912066"/>
            <a:ext cx="5152903" cy="369332"/>
          </a:xfrm>
          <a:prstGeom prst="rect">
            <a:avLst/>
          </a:prstGeom>
          <a:noFill/>
        </p:spPr>
        <p:txBody>
          <a:bodyPr wrap="square" rtlCol="0">
            <a:spAutoFit/>
          </a:bodyPr>
          <a:lstStyle/>
          <a:p>
            <a:r>
              <a:rPr lang="fr-FR" dirty="0"/>
              <a:t>Différents groupes d’objets existent</a:t>
            </a:r>
          </a:p>
        </p:txBody>
      </p:sp>
      <p:pic>
        <p:nvPicPr>
          <p:cNvPr id="9" name="Image 8"/>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4214253" y="1490451"/>
            <a:ext cx="7977747" cy="5182883"/>
          </a:xfrm>
          <a:prstGeom prst="rect">
            <a:avLst/>
          </a:prstGeom>
        </p:spPr>
      </p:pic>
    </p:spTree>
    <p:extLst>
      <p:ext uri="{BB962C8B-B14F-4D97-AF65-F5344CB8AC3E}">
        <p14:creationId xmlns:p14="http://schemas.microsoft.com/office/powerpoint/2010/main" val="5848856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Découverte de l’astronomie</a:t>
            </a:r>
          </a:p>
        </p:txBody>
      </p:sp>
      <p:sp>
        <p:nvSpPr>
          <p:cNvPr id="3" name="ZoneTexte 2"/>
          <p:cNvSpPr txBox="1"/>
          <p:nvPr/>
        </p:nvSpPr>
        <p:spPr>
          <a:xfrm>
            <a:off x="625642" y="1490633"/>
            <a:ext cx="2679032" cy="400110"/>
          </a:xfrm>
          <a:prstGeom prst="rect">
            <a:avLst/>
          </a:prstGeom>
          <a:noFill/>
        </p:spPr>
        <p:txBody>
          <a:bodyPr wrap="square" rtlCol="0">
            <a:spAutoFit/>
          </a:bodyPr>
          <a:lstStyle/>
          <a:p>
            <a:r>
              <a:rPr lang="fr-FR" sz="2000" dirty="0"/>
              <a:t>Evolution </a:t>
            </a:r>
            <a:r>
              <a:rPr lang="fr-FR" sz="2000"/>
              <a:t>des étoiles</a:t>
            </a:r>
          </a:p>
        </p:txBody>
      </p:sp>
      <p:sp>
        <p:nvSpPr>
          <p:cNvPr id="5" name="ZoneTexte 4"/>
          <p:cNvSpPr txBox="1"/>
          <p:nvPr/>
        </p:nvSpPr>
        <p:spPr>
          <a:xfrm>
            <a:off x="1245268" y="2927821"/>
            <a:ext cx="4118811" cy="707886"/>
          </a:xfrm>
          <a:prstGeom prst="rect">
            <a:avLst/>
          </a:prstGeom>
          <a:noFill/>
        </p:spPr>
        <p:txBody>
          <a:bodyPr wrap="square" rtlCol="0">
            <a:spAutoFit/>
          </a:bodyPr>
          <a:lstStyle/>
          <a:p>
            <a:pPr marL="342900" indent="-342900">
              <a:buFont typeface="Arial" charset="0"/>
              <a:buChar char="•"/>
            </a:pPr>
            <a:r>
              <a:rPr lang="fr-FR" sz="2000" dirty="0"/>
              <a:t>Le futur d’une étoile dépend  principalement de sa masse</a:t>
            </a:r>
          </a:p>
        </p:txBody>
      </p:sp>
      <p:pic>
        <p:nvPicPr>
          <p:cNvPr id="6" name="Image 5"/>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096000" y="1190546"/>
            <a:ext cx="4924926" cy="5593510"/>
          </a:xfrm>
          <a:prstGeom prst="rect">
            <a:avLst/>
          </a:prstGeom>
        </p:spPr>
      </p:pic>
      <p:sp>
        <p:nvSpPr>
          <p:cNvPr id="7" name="ZoneTexte 6"/>
          <p:cNvSpPr txBox="1"/>
          <p:nvPr/>
        </p:nvSpPr>
        <p:spPr>
          <a:xfrm>
            <a:off x="3128210" y="6488668"/>
            <a:ext cx="3801979" cy="369332"/>
          </a:xfrm>
          <a:prstGeom prst="rect">
            <a:avLst/>
          </a:prstGeom>
          <a:noFill/>
        </p:spPr>
        <p:txBody>
          <a:bodyPr wrap="square" rtlCol="0">
            <a:spAutoFit/>
          </a:bodyPr>
          <a:lstStyle/>
          <a:p>
            <a:r>
              <a:rPr lang="fr-FR" b="1"/>
              <a:t>diagramme de Hertzsprung-Russell</a:t>
            </a:r>
            <a:endParaRPr lang="fr-FR"/>
          </a:p>
        </p:txBody>
      </p:sp>
      <p:sp>
        <p:nvSpPr>
          <p:cNvPr id="8" name="ZoneTexte 7"/>
          <p:cNvSpPr txBox="1"/>
          <p:nvPr/>
        </p:nvSpPr>
        <p:spPr>
          <a:xfrm>
            <a:off x="1245267" y="3985473"/>
            <a:ext cx="4118811" cy="707886"/>
          </a:xfrm>
          <a:prstGeom prst="rect">
            <a:avLst/>
          </a:prstGeom>
          <a:noFill/>
        </p:spPr>
        <p:txBody>
          <a:bodyPr wrap="square" rtlCol="0">
            <a:spAutoFit/>
          </a:bodyPr>
          <a:lstStyle/>
          <a:p>
            <a:pPr marL="342900" indent="-342900">
              <a:buFont typeface="Arial" charset="0"/>
              <a:buChar char="•"/>
            </a:pPr>
            <a:r>
              <a:rPr lang="fr-FR" sz="2000" dirty="0"/>
              <a:t>Différentes catégories dépendant de </a:t>
            </a:r>
            <a:r>
              <a:rPr lang="fr-FR" sz="2000"/>
              <a:t>l’étape d’évolution de l’étoile</a:t>
            </a:r>
            <a:endParaRPr lang="fr-FR" sz="2000" dirty="0"/>
          </a:p>
        </p:txBody>
      </p:sp>
    </p:spTree>
    <p:extLst>
      <p:ext uri="{BB962C8B-B14F-4D97-AF65-F5344CB8AC3E}">
        <p14:creationId xmlns:p14="http://schemas.microsoft.com/office/powerpoint/2010/main" val="55611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Découverte de l’astronomie</a:t>
            </a:r>
          </a:p>
        </p:txBody>
      </p:sp>
      <p:sp>
        <p:nvSpPr>
          <p:cNvPr id="4" name="ZoneTexte 3"/>
          <p:cNvSpPr txBox="1"/>
          <p:nvPr/>
        </p:nvSpPr>
        <p:spPr>
          <a:xfrm>
            <a:off x="643177" y="1726741"/>
            <a:ext cx="3423683" cy="400110"/>
          </a:xfrm>
          <a:prstGeom prst="rect">
            <a:avLst/>
          </a:prstGeom>
          <a:noFill/>
        </p:spPr>
        <p:txBody>
          <a:bodyPr wrap="square" rtlCol="0">
            <a:spAutoFit/>
          </a:bodyPr>
          <a:lstStyle/>
          <a:p>
            <a:r>
              <a:rPr lang="fr-FR" sz="2000" dirty="0"/>
              <a:t>La naissance des étoiles</a:t>
            </a:r>
          </a:p>
        </p:txBody>
      </p:sp>
      <p:pic>
        <p:nvPicPr>
          <p:cNvPr id="5" name="Image 4"/>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6448926" y="1469734"/>
            <a:ext cx="5743074" cy="4963151"/>
          </a:xfrm>
          <a:prstGeom prst="rect">
            <a:avLst/>
          </a:prstGeom>
        </p:spPr>
      </p:pic>
      <p:sp>
        <p:nvSpPr>
          <p:cNvPr id="6" name="ZoneTexte 5"/>
          <p:cNvSpPr txBox="1"/>
          <p:nvPr/>
        </p:nvSpPr>
        <p:spPr>
          <a:xfrm>
            <a:off x="518258" y="3479624"/>
            <a:ext cx="5760236" cy="923330"/>
          </a:xfrm>
          <a:prstGeom prst="rect">
            <a:avLst/>
          </a:prstGeom>
          <a:noFill/>
        </p:spPr>
        <p:txBody>
          <a:bodyPr wrap="square" rtlCol="0">
            <a:spAutoFit/>
          </a:bodyPr>
          <a:lstStyle/>
          <a:p>
            <a:pPr marL="285750" indent="-285750">
              <a:buFont typeface="Arial" charset="0"/>
              <a:buChar char="•"/>
            </a:pPr>
            <a:r>
              <a:rPr lang="fr-FR" dirty="0"/>
              <a:t>Présence d’autres étoiles (permet la ionisation du milieu)</a:t>
            </a:r>
          </a:p>
          <a:p>
            <a:pPr marL="285750" indent="-285750">
              <a:buFont typeface="Arial" charset="0"/>
              <a:buChar char="•"/>
            </a:pPr>
            <a:r>
              <a:rPr lang="fr-FR" dirty="0"/>
              <a:t>Densité assez grande (100 par m</a:t>
            </a:r>
            <a:r>
              <a:rPr lang="fr-FR" baseline="30000" dirty="0"/>
              <a:t>3</a:t>
            </a:r>
            <a:r>
              <a:rPr lang="fr-FR" dirty="0"/>
              <a:t>)</a:t>
            </a:r>
          </a:p>
          <a:p>
            <a:pPr marL="285750" indent="-285750">
              <a:buFont typeface="Arial" charset="0"/>
              <a:buChar char="•"/>
            </a:pPr>
            <a:r>
              <a:rPr lang="fr-FR" dirty="0"/>
              <a:t>Présence d’éléments légers (Hydrogène)</a:t>
            </a:r>
          </a:p>
        </p:txBody>
      </p:sp>
      <p:sp>
        <p:nvSpPr>
          <p:cNvPr id="7" name="ZoneTexte 6"/>
          <p:cNvSpPr txBox="1"/>
          <p:nvPr/>
        </p:nvSpPr>
        <p:spPr>
          <a:xfrm>
            <a:off x="643177" y="2498909"/>
            <a:ext cx="3423683" cy="400110"/>
          </a:xfrm>
          <a:prstGeom prst="rect">
            <a:avLst/>
          </a:prstGeom>
          <a:noFill/>
        </p:spPr>
        <p:txBody>
          <a:bodyPr wrap="square" rtlCol="0">
            <a:spAutoFit/>
          </a:bodyPr>
          <a:lstStyle/>
          <a:p>
            <a:r>
              <a:rPr lang="fr-FR" sz="2000" dirty="0"/>
              <a:t>Pouponnières d’étoiles</a:t>
            </a:r>
          </a:p>
        </p:txBody>
      </p:sp>
    </p:spTree>
    <p:extLst>
      <p:ext uri="{BB962C8B-B14F-4D97-AF65-F5344CB8AC3E}">
        <p14:creationId xmlns:p14="http://schemas.microsoft.com/office/powerpoint/2010/main" val="12089609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Découverte de l’astronomie</a:t>
            </a:r>
          </a:p>
        </p:txBody>
      </p:sp>
      <p:sp>
        <p:nvSpPr>
          <p:cNvPr id="4" name="ZoneTexte 3"/>
          <p:cNvSpPr txBox="1"/>
          <p:nvPr/>
        </p:nvSpPr>
        <p:spPr>
          <a:xfrm>
            <a:off x="723829" y="1433393"/>
            <a:ext cx="2711669" cy="400110"/>
          </a:xfrm>
          <a:prstGeom prst="rect">
            <a:avLst/>
          </a:prstGeom>
          <a:noFill/>
        </p:spPr>
        <p:txBody>
          <a:bodyPr wrap="square" rtlCol="0">
            <a:spAutoFit/>
          </a:bodyPr>
          <a:lstStyle/>
          <a:p>
            <a:r>
              <a:rPr lang="fr-FR" sz="2000" dirty="0"/>
              <a:t>Les </a:t>
            </a:r>
            <a:r>
              <a:rPr lang="fr-FR" sz="2000" dirty="0" err="1"/>
              <a:t>novae</a:t>
            </a:r>
            <a:endParaRPr lang="fr-FR" sz="2000" dirty="0"/>
          </a:p>
        </p:txBody>
      </p:sp>
      <p:pic>
        <p:nvPicPr>
          <p:cNvPr id="3" name="Image 2"/>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9063789" y="355182"/>
            <a:ext cx="2553728" cy="2956643"/>
          </a:xfrm>
          <a:prstGeom prst="rect">
            <a:avLst/>
          </a:prstGeom>
        </p:spPr>
      </p:pic>
      <p:sp>
        <p:nvSpPr>
          <p:cNvPr id="8" name="ZoneTexte 7"/>
          <p:cNvSpPr txBox="1"/>
          <p:nvPr/>
        </p:nvSpPr>
        <p:spPr>
          <a:xfrm>
            <a:off x="723829" y="3634333"/>
            <a:ext cx="3206487" cy="923330"/>
          </a:xfrm>
          <a:prstGeom prst="rect">
            <a:avLst/>
          </a:prstGeom>
          <a:noFill/>
        </p:spPr>
        <p:txBody>
          <a:bodyPr wrap="square" rtlCol="0">
            <a:spAutoFit/>
          </a:bodyPr>
          <a:lstStyle/>
          <a:p>
            <a:pPr marL="285750" indent="-285750">
              <a:buFont typeface="Arial" charset="0"/>
              <a:buChar char="•"/>
            </a:pPr>
            <a:r>
              <a:rPr lang="fr-FR" dirty="0"/>
              <a:t>Comment ? Explosion de l’étoile: les couches externes sont projetées </a:t>
            </a:r>
          </a:p>
        </p:txBody>
      </p:sp>
      <p:pic>
        <p:nvPicPr>
          <p:cNvPr id="9" name="Image 8"/>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3930316" y="2896948"/>
            <a:ext cx="8438150" cy="3682111"/>
          </a:xfrm>
          <a:prstGeom prst="rect">
            <a:avLst/>
          </a:prstGeom>
        </p:spPr>
      </p:pic>
      <p:sp>
        <p:nvSpPr>
          <p:cNvPr id="10" name="ZoneTexte 9"/>
          <p:cNvSpPr txBox="1"/>
          <p:nvPr/>
        </p:nvSpPr>
        <p:spPr>
          <a:xfrm>
            <a:off x="926567" y="2042060"/>
            <a:ext cx="6673243" cy="646331"/>
          </a:xfrm>
          <a:prstGeom prst="rect">
            <a:avLst/>
          </a:prstGeom>
          <a:noFill/>
        </p:spPr>
        <p:txBody>
          <a:bodyPr wrap="square" rtlCol="0">
            <a:spAutoFit/>
          </a:bodyPr>
          <a:lstStyle/>
          <a:p>
            <a:pPr marL="285750" indent="-285750">
              <a:buFont typeface="Arial" charset="0"/>
              <a:buChar char="•"/>
            </a:pPr>
            <a:r>
              <a:rPr lang="fr-FR"/>
              <a:t>Quand ? </a:t>
            </a:r>
            <a:r>
              <a:rPr lang="fr-FR" dirty="0"/>
              <a:t>Lorsqu’il n’y a plus assez de d’hydrogène à brûler.</a:t>
            </a:r>
          </a:p>
          <a:p>
            <a:pPr marL="285750" indent="-285750">
              <a:buFont typeface="Arial" charset="0"/>
              <a:buChar char="•"/>
            </a:pPr>
            <a:endParaRPr lang="fr-FR" dirty="0"/>
          </a:p>
        </p:txBody>
      </p:sp>
      <p:sp>
        <p:nvSpPr>
          <p:cNvPr id="11" name="ZoneTexte 10"/>
          <p:cNvSpPr txBox="1"/>
          <p:nvPr/>
        </p:nvSpPr>
        <p:spPr>
          <a:xfrm>
            <a:off x="535334" y="4908031"/>
            <a:ext cx="3727855" cy="1200329"/>
          </a:xfrm>
          <a:prstGeom prst="rect">
            <a:avLst/>
          </a:prstGeom>
          <a:noFill/>
        </p:spPr>
        <p:txBody>
          <a:bodyPr wrap="square" rtlCol="0">
            <a:spAutoFit/>
          </a:bodyPr>
          <a:lstStyle/>
          <a:p>
            <a:pPr marL="285750" indent="-285750">
              <a:buFont typeface="Arial" charset="0"/>
              <a:buChar char="•"/>
            </a:pPr>
            <a:r>
              <a:rPr lang="fr-FR" dirty="0"/>
              <a:t>Quoi ? Un résidu se forme avec au milieu un astre compact  (étoile à neutron ou trou noir) et autour un nuage des particules</a:t>
            </a:r>
          </a:p>
        </p:txBody>
      </p:sp>
    </p:spTree>
    <p:extLst>
      <p:ext uri="{BB962C8B-B14F-4D97-AF65-F5344CB8AC3E}">
        <p14:creationId xmlns:p14="http://schemas.microsoft.com/office/powerpoint/2010/main" val="12960202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Découverte de l’astronomie</a:t>
            </a:r>
          </a:p>
        </p:txBody>
      </p:sp>
      <p:sp>
        <p:nvSpPr>
          <p:cNvPr id="4" name="ZoneTexte 3"/>
          <p:cNvSpPr txBox="1"/>
          <p:nvPr/>
        </p:nvSpPr>
        <p:spPr>
          <a:xfrm>
            <a:off x="838200" y="1625648"/>
            <a:ext cx="3529264" cy="400110"/>
          </a:xfrm>
          <a:prstGeom prst="rect">
            <a:avLst/>
          </a:prstGeom>
          <a:noFill/>
        </p:spPr>
        <p:txBody>
          <a:bodyPr wrap="square" rtlCol="0">
            <a:spAutoFit/>
          </a:bodyPr>
          <a:lstStyle/>
          <a:p>
            <a:r>
              <a:rPr lang="fr-FR" sz="2000"/>
              <a:t>Les étoiles à neutrons</a:t>
            </a:r>
          </a:p>
        </p:txBody>
      </p:sp>
      <p:pic>
        <p:nvPicPr>
          <p:cNvPr id="5" name="Image 4"/>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6384759" y="1845231"/>
            <a:ext cx="5807242" cy="4539864"/>
          </a:xfrm>
          <a:prstGeom prst="rect">
            <a:avLst/>
          </a:prstGeom>
        </p:spPr>
      </p:pic>
      <p:sp>
        <p:nvSpPr>
          <p:cNvPr id="6" name="ZoneTexte 5"/>
          <p:cNvSpPr txBox="1"/>
          <p:nvPr/>
        </p:nvSpPr>
        <p:spPr>
          <a:xfrm>
            <a:off x="1382628" y="4725026"/>
            <a:ext cx="4267201" cy="369332"/>
          </a:xfrm>
          <a:prstGeom prst="rect">
            <a:avLst/>
          </a:prstGeom>
          <a:noFill/>
        </p:spPr>
        <p:txBody>
          <a:bodyPr wrap="square" rtlCol="0">
            <a:spAutoFit/>
          </a:bodyPr>
          <a:lstStyle/>
          <a:p>
            <a:pPr marL="285750" indent="-285750">
              <a:buFont typeface="Arial" charset="0"/>
              <a:buChar char="•"/>
            </a:pPr>
            <a:r>
              <a:rPr lang="fr-FR"/>
              <a:t>Astres très massifs fait de neutrons</a:t>
            </a:r>
          </a:p>
        </p:txBody>
      </p:sp>
      <p:sp>
        <p:nvSpPr>
          <p:cNvPr id="7" name="ZoneTexte 6"/>
          <p:cNvSpPr txBox="1"/>
          <p:nvPr/>
        </p:nvSpPr>
        <p:spPr>
          <a:xfrm>
            <a:off x="1382628" y="5268196"/>
            <a:ext cx="4267201" cy="646331"/>
          </a:xfrm>
          <a:prstGeom prst="rect">
            <a:avLst/>
          </a:prstGeom>
          <a:noFill/>
        </p:spPr>
        <p:txBody>
          <a:bodyPr wrap="square" rtlCol="0">
            <a:spAutoFit/>
          </a:bodyPr>
          <a:lstStyle/>
          <a:p>
            <a:pPr marL="285750" indent="-285750">
              <a:buFont typeface="Arial" charset="0"/>
              <a:buChar char="•"/>
            </a:pPr>
            <a:r>
              <a:rPr lang="fr-FR" dirty="0"/>
              <a:t>Fort champs magnétique qui va éjecter les particules aux pôle magnétiques</a:t>
            </a:r>
          </a:p>
        </p:txBody>
      </p:sp>
      <p:sp>
        <p:nvSpPr>
          <p:cNvPr id="8" name="ZoneTexte 7"/>
          <p:cNvSpPr txBox="1"/>
          <p:nvPr/>
        </p:nvSpPr>
        <p:spPr>
          <a:xfrm>
            <a:off x="1382628" y="4307268"/>
            <a:ext cx="4267201" cy="369332"/>
          </a:xfrm>
          <a:prstGeom prst="rect">
            <a:avLst/>
          </a:prstGeom>
          <a:noFill/>
        </p:spPr>
        <p:txBody>
          <a:bodyPr wrap="square" rtlCol="0">
            <a:spAutoFit/>
          </a:bodyPr>
          <a:lstStyle/>
          <a:p>
            <a:pPr marL="285750" indent="-285750">
              <a:buFont typeface="Arial" charset="0"/>
              <a:buChar char="•"/>
            </a:pPr>
            <a:r>
              <a:rPr lang="fr-FR" dirty="0"/>
              <a:t>Cadavres d’étoiles</a:t>
            </a:r>
          </a:p>
        </p:txBody>
      </p:sp>
      <p:sp>
        <p:nvSpPr>
          <p:cNvPr id="9" name="ZoneTexte 8"/>
          <p:cNvSpPr txBox="1"/>
          <p:nvPr/>
        </p:nvSpPr>
        <p:spPr>
          <a:xfrm>
            <a:off x="818145" y="2358862"/>
            <a:ext cx="4267201" cy="369332"/>
          </a:xfrm>
          <a:prstGeom prst="rect">
            <a:avLst/>
          </a:prstGeom>
          <a:noFill/>
        </p:spPr>
        <p:txBody>
          <a:bodyPr wrap="square" rtlCol="0">
            <a:spAutoFit/>
          </a:bodyPr>
          <a:lstStyle/>
          <a:p>
            <a:pPr marL="285750" indent="-285750">
              <a:buFont typeface="Arial" charset="0"/>
              <a:buChar char="•"/>
            </a:pPr>
            <a:r>
              <a:rPr lang="fr-FR" dirty="0"/>
              <a:t>Quand ? Après le phénomène de </a:t>
            </a:r>
            <a:r>
              <a:rPr lang="fr-FR" dirty="0" err="1"/>
              <a:t>Novae</a:t>
            </a:r>
            <a:endParaRPr lang="fr-FR" dirty="0"/>
          </a:p>
        </p:txBody>
      </p:sp>
      <p:sp>
        <p:nvSpPr>
          <p:cNvPr id="10" name="ZoneTexte 9"/>
          <p:cNvSpPr txBox="1"/>
          <p:nvPr/>
        </p:nvSpPr>
        <p:spPr>
          <a:xfrm>
            <a:off x="694823" y="3813194"/>
            <a:ext cx="4267201" cy="369332"/>
          </a:xfrm>
          <a:prstGeom prst="rect">
            <a:avLst/>
          </a:prstGeom>
          <a:noFill/>
        </p:spPr>
        <p:txBody>
          <a:bodyPr wrap="square" rtlCol="0">
            <a:spAutoFit/>
          </a:bodyPr>
          <a:lstStyle/>
          <a:p>
            <a:pPr marL="285750" indent="-285750">
              <a:buFont typeface="Arial" charset="0"/>
              <a:buChar char="•"/>
            </a:pPr>
            <a:r>
              <a:rPr lang="fr-FR" dirty="0"/>
              <a:t>Quoi ?</a:t>
            </a:r>
          </a:p>
        </p:txBody>
      </p:sp>
      <p:sp>
        <p:nvSpPr>
          <p:cNvPr id="11" name="ZoneTexte 10"/>
          <p:cNvSpPr txBox="1"/>
          <p:nvPr/>
        </p:nvSpPr>
        <p:spPr>
          <a:xfrm>
            <a:off x="818144" y="2782819"/>
            <a:ext cx="6254419" cy="923330"/>
          </a:xfrm>
          <a:prstGeom prst="rect">
            <a:avLst/>
          </a:prstGeom>
          <a:noFill/>
        </p:spPr>
        <p:txBody>
          <a:bodyPr wrap="square" rtlCol="0">
            <a:spAutoFit/>
          </a:bodyPr>
          <a:lstStyle/>
          <a:p>
            <a:pPr marL="285750" indent="-285750">
              <a:buFont typeface="Arial" charset="0"/>
              <a:buChar char="•"/>
            </a:pPr>
            <a:r>
              <a:rPr lang="fr-FR" dirty="0"/>
              <a:t>Comment ? L’attraction gravitationnelle va être plus forte que la force retenant les électrons autour du noyau.  Ils vont fusionner </a:t>
            </a:r>
          </a:p>
        </p:txBody>
      </p:sp>
    </p:spTree>
    <p:extLst>
      <p:ext uri="{BB962C8B-B14F-4D97-AF65-F5344CB8AC3E}">
        <p14:creationId xmlns:p14="http://schemas.microsoft.com/office/powerpoint/2010/main" val="14851889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Découverte de l’astronomie</a:t>
            </a:r>
          </a:p>
        </p:txBody>
      </p:sp>
      <p:pic>
        <p:nvPicPr>
          <p:cNvPr id="4" name="Image 3"/>
          <p:cNvPicPr>
            <a:picLocks noChangeAspect="1"/>
          </p:cNvPicPr>
          <p:nvPr/>
        </p:nvPicPr>
        <p:blipFill>
          <a:blip r:embed="rId2"/>
          <a:stretch>
            <a:fillRect/>
          </a:stretch>
        </p:blipFill>
        <p:spPr>
          <a:xfrm>
            <a:off x="5534526" y="1184607"/>
            <a:ext cx="6795394" cy="3563438"/>
          </a:xfrm>
          <a:prstGeom prst="rect">
            <a:avLst/>
          </a:prstGeom>
        </p:spPr>
      </p:pic>
      <p:sp>
        <p:nvSpPr>
          <p:cNvPr id="5" name="ZoneTexte 4"/>
          <p:cNvSpPr txBox="1"/>
          <p:nvPr/>
        </p:nvSpPr>
        <p:spPr>
          <a:xfrm>
            <a:off x="8794303" y="2427642"/>
            <a:ext cx="3189767" cy="369332"/>
          </a:xfrm>
          <a:prstGeom prst="rect">
            <a:avLst/>
          </a:prstGeom>
          <a:noFill/>
        </p:spPr>
        <p:txBody>
          <a:bodyPr wrap="square" rtlCol="0">
            <a:spAutoFit/>
          </a:bodyPr>
          <a:lstStyle/>
          <a:p>
            <a:r>
              <a:rPr lang="fr-FR" dirty="0"/>
              <a:t>Horizon des évènements</a:t>
            </a:r>
          </a:p>
        </p:txBody>
      </p:sp>
      <p:sp>
        <p:nvSpPr>
          <p:cNvPr id="6" name="ZoneTexte 5"/>
          <p:cNvSpPr txBox="1"/>
          <p:nvPr/>
        </p:nvSpPr>
        <p:spPr>
          <a:xfrm>
            <a:off x="6608980" y="2472517"/>
            <a:ext cx="3189767" cy="369332"/>
          </a:xfrm>
          <a:prstGeom prst="rect">
            <a:avLst/>
          </a:prstGeom>
          <a:noFill/>
        </p:spPr>
        <p:txBody>
          <a:bodyPr wrap="square" rtlCol="0">
            <a:spAutoFit/>
          </a:bodyPr>
          <a:lstStyle/>
          <a:p>
            <a:r>
              <a:rPr lang="fr-FR" dirty="0"/>
              <a:t>Disque d’accrétion</a:t>
            </a:r>
          </a:p>
        </p:txBody>
      </p:sp>
      <p:pic>
        <p:nvPicPr>
          <p:cNvPr id="8" name="Image 7"/>
          <p:cNvPicPr>
            <a:picLocks noChangeAspect="1"/>
          </p:cNvPicPr>
          <p:nvPr/>
        </p:nvPicPr>
        <p:blipFill>
          <a:blip r:embed="rId3"/>
          <a:stretch>
            <a:fillRect/>
          </a:stretch>
        </p:blipFill>
        <p:spPr>
          <a:xfrm>
            <a:off x="6327439" y="4259509"/>
            <a:ext cx="3752848" cy="2616036"/>
          </a:xfrm>
          <a:prstGeom prst="rect">
            <a:avLst/>
          </a:prstGeom>
        </p:spPr>
      </p:pic>
      <p:sp>
        <p:nvSpPr>
          <p:cNvPr id="9" name="ZoneTexte 8"/>
          <p:cNvSpPr txBox="1"/>
          <p:nvPr/>
        </p:nvSpPr>
        <p:spPr>
          <a:xfrm>
            <a:off x="838200" y="4731415"/>
            <a:ext cx="6123217" cy="646331"/>
          </a:xfrm>
          <a:prstGeom prst="rect">
            <a:avLst/>
          </a:prstGeom>
          <a:noFill/>
        </p:spPr>
        <p:txBody>
          <a:bodyPr wrap="square" rtlCol="0">
            <a:spAutoFit/>
          </a:bodyPr>
          <a:lstStyle/>
          <a:p>
            <a:r>
              <a:rPr lang="fr-FR" dirty="0"/>
              <a:t>Disque d’accrétion:</a:t>
            </a:r>
          </a:p>
          <a:p>
            <a:pPr marL="285750" indent="-285750">
              <a:buFont typeface="Arial" charset="0"/>
              <a:buChar char="•"/>
            </a:pPr>
            <a:r>
              <a:rPr lang="fr-FR" dirty="0"/>
              <a:t>Matière chaude orbitant autour du trou noir</a:t>
            </a:r>
          </a:p>
        </p:txBody>
      </p:sp>
      <p:sp>
        <p:nvSpPr>
          <p:cNvPr id="10" name="ZoneTexte 9"/>
          <p:cNvSpPr txBox="1"/>
          <p:nvPr/>
        </p:nvSpPr>
        <p:spPr>
          <a:xfrm>
            <a:off x="876182" y="5448446"/>
            <a:ext cx="6123217" cy="923330"/>
          </a:xfrm>
          <a:prstGeom prst="rect">
            <a:avLst/>
          </a:prstGeom>
          <a:noFill/>
        </p:spPr>
        <p:txBody>
          <a:bodyPr wrap="square" rtlCol="0">
            <a:spAutoFit/>
          </a:bodyPr>
          <a:lstStyle/>
          <a:p>
            <a:r>
              <a:rPr lang="fr-FR" dirty="0"/>
              <a:t>Horizon des évènements:</a:t>
            </a:r>
          </a:p>
          <a:p>
            <a:pPr marL="285750" indent="-285750">
              <a:buFont typeface="Arial" charset="0"/>
              <a:buChar char="•"/>
            </a:pPr>
            <a:r>
              <a:rPr lang="fr-FR" dirty="0"/>
              <a:t>Limite non matérielle</a:t>
            </a:r>
          </a:p>
          <a:p>
            <a:pPr marL="285750" indent="-285750">
              <a:buFont typeface="Arial" charset="0"/>
              <a:buChar char="•"/>
            </a:pPr>
            <a:r>
              <a:rPr lang="fr-FR" dirty="0"/>
              <a:t>Rien ne peut s’échapper </a:t>
            </a:r>
          </a:p>
        </p:txBody>
      </p:sp>
      <p:sp>
        <p:nvSpPr>
          <p:cNvPr id="11" name="ZoneTexte 10"/>
          <p:cNvSpPr txBox="1"/>
          <p:nvPr/>
        </p:nvSpPr>
        <p:spPr>
          <a:xfrm>
            <a:off x="277833" y="4241964"/>
            <a:ext cx="6123217" cy="369332"/>
          </a:xfrm>
          <a:prstGeom prst="rect">
            <a:avLst/>
          </a:prstGeom>
          <a:noFill/>
        </p:spPr>
        <p:txBody>
          <a:bodyPr wrap="square" rtlCol="0">
            <a:spAutoFit/>
          </a:bodyPr>
          <a:lstStyle/>
          <a:p>
            <a:pPr marL="285750" indent="-285750">
              <a:buFont typeface="Arial" charset="0"/>
              <a:buChar char="•"/>
            </a:pPr>
            <a:r>
              <a:rPr lang="fr-FR"/>
              <a:t>Quoi ?</a:t>
            </a:r>
            <a:endParaRPr lang="fr-FR" dirty="0"/>
          </a:p>
        </p:txBody>
      </p:sp>
      <p:sp>
        <p:nvSpPr>
          <p:cNvPr id="12" name="ZoneTexte 11"/>
          <p:cNvSpPr txBox="1"/>
          <p:nvPr/>
        </p:nvSpPr>
        <p:spPr>
          <a:xfrm>
            <a:off x="262159" y="1657578"/>
            <a:ext cx="6123217" cy="369332"/>
          </a:xfrm>
          <a:prstGeom prst="rect">
            <a:avLst/>
          </a:prstGeom>
          <a:noFill/>
        </p:spPr>
        <p:txBody>
          <a:bodyPr wrap="square" rtlCol="0">
            <a:spAutoFit/>
          </a:bodyPr>
          <a:lstStyle/>
          <a:p>
            <a:pPr marL="285750" indent="-285750">
              <a:buFont typeface="Arial" charset="0"/>
              <a:buChar char="•"/>
            </a:pPr>
            <a:r>
              <a:rPr lang="fr-FR" dirty="0"/>
              <a:t>Quand ? Principalement après le phénomène de </a:t>
            </a:r>
            <a:r>
              <a:rPr lang="fr-FR" dirty="0" err="1"/>
              <a:t>Novae</a:t>
            </a:r>
            <a:endParaRPr lang="fr-FR" dirty="0"/>
          </a:p>
        </p:txBody>
      </p:sp>
      <p:sp>
        <p:nvSpPr>
          <p:cNvPr id="13" name="ZoneTexte 12"/>
          <p:cNvSpPr txBox="1"/>
          <p:nvPr/>
        </p:nvSpPr>
        <p:spPr>
          <a:xfrm>
            <a:off x="262159" y="2176736"/>
            <a:ext cx="5272367" cy="646331"/>
          </a:xfrm>
          <a:prstGeom prst="rect">
            <a:avLst/>
          </a:prstGeom>
          <a:noFill/>
        </p:spPr>
        <p:txBody>
          <a:bodyPr wrap="square" rtlCol="0">
            <a:spAutoFit/>
          </a:bodyPr>
          <a:lstStyle/>
          <a:p>
            <a:pPr marL="285750" indent="-285750">
              <a:buFont typeface="Arial" charset="0"/>
              <a:buChar char="•"/>
            </a:pPr>
            <a:r>
              <a:rPr lang="fr-FR" dirty="0"/>
              <a:t>Comment ? La matière va se regrouper au centre et  fortement impacter l’espace-temps</a:t>
            </a:r>
          </a:p>
        </p:txBody>
      </p:sp>
    </p:spTree>
    <p:extLst>
      <p:ext uri="{BB962C8B-B14F-4D97-AF65-F5344CB8AC3E}">
        <p14:creationId xmlns:p14="http://schemas.microsoft.com/office/powerpoint/2010/main" val="91186269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Découverte de l’astronomie</a:t>
            </a:r>
          </a:p>
        </p:txBody>
      </p:sp>
      <p:sp>
        <p:nvSpPr>
          <p:cNvPr id="4" name="ZoneTexte 3"/>
          <p:cNvSpPr txBox="1"/>
          <p:nvPr/>
        </p:nvSpPr>
        <p:spPr>
          <a:xfrm>
            <a:off x="552852" y="1555177"/>
            <a:ext cx="1743739" cy="400110"/>
          </a:xfrm>
          <a:prstGeom prst="rect">
            <a:avLst/>
          </a:prstGeom>
          <a:noFill/>
        </p:spPr>
        <p:txBody>
          <a:bodyPr wrap="square" rtlCol="0">
            <a:spAutoFit/>
          </a:bodyPr>
          <a:lstStyle/>
          <a:p>
            <a:r>
              <a:rPr lang="fr-FR" sz="2000" dirty="0"/>
              <a:t>Les </a:t>
            </a:r>
            <a:r>
              <a:rPr lang="fr-FR" sz="2000"/>
              <a:t>trou noirs</a:t>
            </a:r>
            <a:endParaRPr lang="fr-FR" sz="2000" dirty="0"/>
          </a:p>
        </p:txBody>
      </p:sp>
      <p:sp>
        <p:nvSpPr>
          <p:cNvPr id="8" name="ZoneTexte 7"/>
          <p:cNvSpPr txBox="1"/>
          <p:nvPr/>
        </p:nvSpPr>
        <p:spPr>
          <a:xfrm>
            <a:off x="838200" y="2185208"/>
            <a:ext cx="4976186" cy="369332"/>
          </a:xfrm>
          <a:prstGeom prst="rect">
            <a:avLst/>
          </a:prstGeom>
          <a:noFill/>
        </p:spPr>
        <p:txBody>
          <a:bodyPr wrap="square" rtlCol="0">
            <a:spAutoFit/>
          </a:bodyPr>
          <a:lstStyle/>
          <a:p>
            <a:r>
              <a:rPr lang="fr-FR" dirty="0"/>
              <a:t>Taille d’un trou noir (rayon de </a:t>
            </a:r>
            <a:r>
              <a:rPr lang="fr-FR" b="1" dirty="0"/>
              <a:t> </a:t>
            </a:r>
            <a:r>
              <a:rPr lang="fr-FR" b="1" dirty="0" err="1"/>
              <a:t>Schwarzschild</a:t>
            </a:r>
            <a:r>
              <a:rPr lang="fr-FR" dirty="0"/>
              <a:t>)</a:t>
            </a:r>
          </a:p>
        </p:txBody>
      </p:sp>
      <mc:AlternateContent xmlns:mc="http://schemas.openxmlformats.org/markup-compatibility/2006" xmlns:a14="http://schemas.microsoft.com/office/drawing/2010/main">
        <mc:Choice Requires="a14">
          <p:sp>
            <p:nvSpPr>
              <p:cNvPr id="10" name="ZoneTexte 9"/>
              <p:cNvSpPr txBox="1"/>
              <p:nvPr/>
            </p:nvSpPr>
            <p:spPr>
              <a:xfrm>
                <a:off x="4217196" y="3050892"/>
                <a:ext cx="3687135" cy="62792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fr-FR" b="0" i="1" smtClean="0">
                          <a:latin typeface="Cambria Math" charset="0"/>
                        </a:rPr>
                        <m:t>𝑟</m:t>
                      </m:r>
                      <m:r>
                        <a:rPr lang="fr-FR" b="0" i="1" smtClean="0">
                          <a:latin typeface="Cambria Math" charset="0"/>
                        </a:rPr>
                        <m:t>= </m:t>
                      </m:r>
                      <m:f>
                        <m:fPr>
                          <m:ctrlPr>
                            <a:rPr lang="bg-BG" b="0" i="1" smtClean="0">
                              <a:latin typeface="Cambria Math" panose="02040503050406030204" pitchFamily="18" charset="0"/>
                            </a:rPr>
                          </m:ctrlPr>
                        </m:fPr>
                        <m:num>
                          <m:r>
                            <a:rPr lang="fr-FR" b="0" i="1" smtClean="0">
                              <a:latin typeface="Cambria Math" charset="0"/>
                            </a:rPr>
                            <m:t>2 </m:t>
                          </m:r>
                          <m:r>
                            <a:rPr lang="fr-FR" b="0" i="1" smtClean="0">
                              <a:latin typeface="Cambria Math" charset="0"/>
                            </a:rPr>
                            <m:t>𝐺</m:t>
                          </m:r>
                          <m:r>
                            <a:rPr lang="fr-FR" b="0" i="1" smtClean="0">
                              <a:latin typeface="Cambria Math" charset="0"/>
                            </a:rPr>
                            <m:t> </m:t>
                          </m:r>
                          <m:sSub>
                            <m:sSubPr>
                              <m:ctrlPr>
                                <a:rPr lang="en-US" b="0" i="1" smtClean="0">
                                  <a:latin typeface="Cambria Math" panose="02040503050406030204" pitchFamily="18" charset="0"/>
                                </a:rPr>
                              </m:ctrlPr>
                            </m:sSubPr>
                            <m:e>
                              <m:r>
                                <a:rPr lang="fr-FR" b="0" i="1" smtClean="0">
                                  <a:latin typeface="Cambria Math" charset="0"/>
                                </a:rPr>
                                <m:t>𝑚</m:t>
                              </m:r>
                            </m:e>
                            <m:sub>
                              <m:r>
                                <a:rPr lang="fr-FR" b="0" i="1" smtClean="0">
                                  <a:latin typeface="Cambria Math" charset="0"/>
                                </a:rPr>
                                <m:t>𝑡𝑟𝑜𝑢</m:t>
                              </m:r>
                              <m:r>
                                <a:rPr lang="fr-FR" b="0" i="1" smtClean="0">
                                  <a:latin typeface="Cambria Math" charset="0"/>
                                </a:rPr>
                                <m:t> </m:t>
                              </m:r>
                              <m:r>
                                <a:rPr lang="fr-FR" b="0" i="1" smtClean="0">
                                  <a:latin typeface="Cambria Math" charset="0"/>
                                </a:rPr>
                                <m:t>𝑛𝑜𝑖𝑟</m:t>
                              </m:r>
                            </m:sub>
                          </m:sSub>
                        </m:num>
                        <m:den>
                          <m:sSup>
                            <m:sSupPr>
                              <m:ctrlPr>
                                <a:rPr lang="bg-BG" b="0" i="1" smtClean="0">
                                  <a:latin typeface="Cambria Math" panose="02040503050406030204" pitchFamily="18" charset="0"/>
                                </a:rPr>
                              </m:ctrlPr>
                            </m:sSupPr>
                            <m:e>
                              <m:r>
                                <a:rPr lang="fr-FR" b="0" i="1" smtClean="0">
                                  <a:latin typeface="Cambria Math" charset="0"/>
                                </a:rPr>
                                <m:t>𝑐</m:t>
                              </m:r>
                            </m:e>
                            <m:sup>
                              <m:r>
                                <a:rPr lang="fr-FR" b="0" i="1" smtClean="0">
                                  <a:latin typeface="Cambria Math" charset="0"/>
                                </a:rPr>
                                <m:t>2</m:t>
                              </m:r>
                            </m:sup>
                          </m:sSup>
                        </m:den>
                      </m:f>
                    </m:oMath>
                  </m:oMathPara>
                </a14:m>
                <a:endParaRPr lang="fr-FR" dirty="0"/>
              </a:p>
            </p:txBody>
          </p:sp>
        </mc:Choice>
        <mc:Fallback xmlns="">
          <p:sp>
            <p:nvSpPr>
              <p:cNvPr id="10" name="ZoneTexte 9"/>
              <p:cNvSpPr txBox="1">
                <a:spLocks noRot="1" noChangeAspect="1" noMove="1" noResize="1" noEditPoints="1" noAdjustHandles="1" noChangeArrowheads="1" noChangeShapeType="1" noTextEdit="1"/>
              </p:cNvSpPr>
              <p:nvPr/>
            </p:nvSpPr>
            <p:spPr>
              <a:xfrm>
                <a:off x="4217196" y="3050892"/>
                <a:ext cx="3687135" cy="627929"/>
              </a:xfrm>
              <a:prstGeom prst="rect">
                <a:avLst/>
              </a:prstGeom>
              <a:blipFill rotWithShape="0">
                <a:blip r:embed="rId2"/>
                <a:stretch>
                  <a:fillRect/>
                </a:stretch>
              </a:blipFill>
            </p:spPr>
            <p:txBody>
              <a:bodyPr/>
              <a:lstStyle/>
              <a:p>
                <a:r>
                  <a:rPr lang="fr-FR">
                    <a:noFill/>
                  </a:rPr>
                  <a:t> </a:t>
                </a:r>
              </a:p>
            </p:txBody>
          </p:sp>
        </mc:Fallback>
      </mc:AlternateContent>
      <p:sp>
        <p:nvSpPr>
          <p:cNvPr id="11" name="ZoneTexte 10"/>
          <p:cNvSpPr txBox="1"/>
          <p:nvPr/>
        </p:nvSpPr>
        <p:spPr>
          <a:xfrm>
            <a:off x="872854" y="3791845"/>
            <a:ext cx="4380615" cy="646331"/>
          </a:xfrm>
          <a:prstGeom prst="rect">
            <a:avLst/>
          </a:prstGeom>
          <a:noFill/>
        </p:spPr>
        <p:txBody>
          <a:bodyPr wrap="square" rtlCol="0">
            <a:spAutoFit/>
          </a:bodyPr>
          <a:lstStyle/>
          <a:p>
            <a:r>
              <a:rPr lang="fr-FR" dirty="0"/>
              <a:t>C: célérité de la lumière</a:t>
            </a:r>
          </a:p>
          <a:p>
            <a:r>
              <a:rPr lang="fr-FR" dirty="0"/>
              <a:t>G: Constante de gravitation universelle</a:t>
            </a:r>
          </a:p>
        </p:txBody>
      </p:sp>
      <p:sp>
        <p:nvSpPr>
          <p:cNvPr id="12" name="ZoneTexte 11"/>
          <p:cNvSpPr txBox="1"/>
          <p:nvPr/>
        </p:nvSpPr>
        <p:spPr>
          <a:xfrm>
            <a:off x="561308" y="5197533"/>
            <a:ext cx="4380615" cy="369332"/>
          </a:xfrm>
          <a:prstGeom prst="rect">
            <a:avLst/>
          </a:prstGeom>
          <a:noFill/>
        </p:spPr>
        <p:txBody>
          <a:bodyPr wrap="square" rtlCol="0">
            <a:spAutoFit/>
          </a:bodyPr>
          <a:lstStyle/>
          <a:p>
            <a:r>
              <a:rPr lang="fr-FR" dirty="0"/>
              <a:t>Taille typique de trou noirs</a:t>
            </a:r>
          </a:p>
        </p:txBody>
      </p:sp>
      <p:sp>
        <p:nvSpPr>
          <p:cNvPr id="3" name="ZoneTexte 2"/>
          <p:cNvSpPr txBox="1"/>
          <p:nvPr/>
        </p:nvSpPr>
        <p:spPr>
          <a:xfrm>
            <a:off x="4248443" y="5428424"/>
            <a:ext cx="1554187" cy="369332"/>
          </a:xfrm>
          <a:prstGeom prst="rect">
            <a:avLst/>
          </a:prstGeom>
          <a:noFill/>
        </p:spPr>
        <p:txBody>
          <a:bodyPr wrap="square" rtlCol="0">
            <a:spAutoFit/>
          </a:bodyPr>
          <a:lstStyle/>
          <a:p>
            <a:r>
              <a:rPr lang="fr-FR" dirty="0"/>
              <a:t>Stellaire</a:t>
            </a:r>
          </a:p>
        </p:txBody>
      </p:sp>
      <p:sp>
        <p:nvSpPr>
          <p:cNvPr id="14" name="ZoneTexte 13"/>
          <p:cNvSpPr txBox="1"/>
          <p:nvPr/>
        </p:nvSpPr>
        <p:spPr>
          <a:xfrm>
            <a:off x="7572531" y="5383993"/>
            <a:ext cx="1554187" cy="369332"/>
          </a:xfrm>
          <a:prstGeom prst="rect">
            <a:avLst/>
          </a:prstGeom>
          <a:noFill/>
        </p:spPr>
        <p:txBody>
          <a:bodyPr wrap="square" rtlCol="0">
            <a:spAutoFit/>
          </a:bodyPr>
          <a:lstStyle/>
          <a:p>
            <a:r>
              <a:rPr lang="fr-FR" dirty="0"/>
              <a:t>Super massif</a:t>
            </a:r>
          </a:p>
        </p:txBody>
      </p:sp>
      <p:sp>
        <p:nvSpPr>
          <p:cNvPr id="15" name="ZoneTexte 14"/>
          <p:cNvSpPr txBox="1"/>
          <p:nvPr/>
        </p:nvSpPr>
        <p:spPr>
          <a:xfrm>
            <a:off x="7572531" y="6055184"/>
            <a:ext cx="4141486" cy="369332"/>
          </a:xfrm>
          <a:prstGeom prst="rect">
            <a:avLst/>
          </a:prstGeom>
          <a:noFill/>
        </p:spPr>
        <p:txBody>
          <a:bodyPr wrap="square" rtlCol="0">
            <a:spAutoFit/>
          </a:bodyPr>
          <a:lstStyle/>
          <a:p>
            <a:r>
              <a:rPr lang="fr-FR" dirty="0" err="1"/>
              <a:t>SgA</a:t>
            </a:r>
            <a:r>
              <a:rPr lang="fr-FR" dirty="0"/>
              <a:t>*: 400 millions de kilomètres de rayon</a:t>
            </a:r>
          </a:p>
        </p:txBody>
      </p:sp>
      <p:sp>
        <p:nvSpPr>
          <p:cNvPr id="16" name="ZoneTexte 15"/>
          <p:cNvSpPr txBox="1"/>
          <p:nvPr/>
        </p:nvSpPr>
        <p:spPr>
          <a:xfrm>
            <a:off x="4217196" y="6063217"/>
            <a:ext cx="2530729" cy="369332"/>
          </a:xfrm>
          <a:prstGeom prst="rect">
            <a:avLst/>
          </a:prstGeom>
          <a:noFill/>
        </p:spPr>
        <p:txBody>
          <a:bodyPr wrap="square" rtlCol="0">
            <a:spAutoFit/>
          </a:bodyPr>
          <a:lstStyle/>
          <a:p>
            <a:r>
              <a:rPr lang="fr-FR" dirty="0"/>
              <a:t>Soleil: 3 km</a:t>
            </a:r>
          </a:p>
        </p:txBody>
      </p:sp>
      <p:cxnSp>
        <p:nvCxnSpPr>
          <p:cNvPr id="13" name="Connecteur droit 12"/>
          <p:cNvCxnSpPr/>
          <p:nvPr/>
        </p:nvCxnSpPr>
        <p:spPr>
          <a:xfrm>
            <a:off x="6545179" y="5197533"/>
            <a:ext cx="0" cy="1660467"/>
          </a:xfrm>
          <a:prstGeom prst="line">
            <a:avLst/>
          </a:prstGeom>
          <a:ln w="349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Connecteur droit 17"/>
          <p:cNvCxnSpPr/>
          <p:nvPr/>
        </p:nvCxnSpPr>
        <p:spPr>
          <a:xfrm flipV="1">
            <a:off x="3703520" y="5796786"/>
            <a:ext cx="8010497" cy="970"/>
          </a:xfrm>
          <a:prstGeom prst="line">
            <a:avLst/>
          </a:prstGeom>
          <a:ln w="349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02802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1" grpId="0"/>
      <p:bldP spid="12" grpId="0"/>
      <p:bldP spid="3" grpId="0"/>
      <p:bldP spid="14" grpId="0"/>
      <p:bldP spid="15" grpId="0"/>
      <p:bldP spid="1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Antiquité</a:t>
            </a:r>
          </a:p>
        </p:txBody>
      </p:sp>
      <p:sp>
        <p:nvSpPr>
          <p:cNvPr id="13" name="ZoneTexte 12">
            <a:extLst>
              <a:ext uri="{FF2B5EF4-FFF2-40B4-BE49-F238E27FC236}">
                <a16:creationId xmlns:a16="http://schemas.microsoft.com/office/drawing/2014/main" id="{C37E0B0F-CA91-3846-80AC-B45371291344}"/>
              </a:ext>
            </a:extLst>
          </p:cNvPr>
          <p:cNvSpPr txBox="1"/>
          <p:nvPr/>
        </p:nvSpPr>
        <p:spPr>
          <a:xfrm>
            <a:off x="561099" y="1690688"/>
            <a:ext cx="7005891" cy="3970318"/>
          </a:xfrm>
          <a:prstGeom prst="rect">
            <a:avLst/>
          </a:prstGeom>
          <a:noFill/>
        </p:spPr>
        <p:txBody>
          <a:bodyPr wrap="square" rtlCol="0">
            <a:spAutoFit/>
          </a:bodyPr>
          <a:lstStyle/>
          <a:p>
            <a:r>
              <a:rPr lang="fr-FR" dirty="0"/>
              <a:t>Mésopotamiens (3000 avant notre ère - an 100 de notre ère ): Approche pragmatique, calendrier, prédiction des éclipses, horoscope (qui était considéré comme une science), durée du jour.</a:t>
            </a:r>
          </a:p>
          <a:p>
            <a:endParaRPr lang="fr-FR" dirty="0"/>
          </a:p>
          <a:p>
            <a:endParaRPr lang="fr-FR" dirty="0"/>
          </a:p>
          <a:p>
            <a:endParaRPr lang="fr-FR" dirty="0"/>
          </a:p>
          <a:p>
            <a:r>
              <a:rPr lang="fr-FR" dirty="0"/>
              <a:t>Chine, l’astronomie s’est développée entre –2000 et –500 dans le même but</a:t>
            </a:r>
          </a:p>
          <a:p>
            <a:endParaRPr lang="fr-FR" dirty="0"/>
          </a:p>
          <a:p>
            <a:endParaRPr lang="fr-FR" dirty="0"/>
          </a:p>
          <a:p>
            <a:endParaRPr lang="fr-FR" dirty="0"/>
          </a:p>
          <a:p>
            <a:endParaRPr lang="fr-FR" dirty="0"/>
          </a:p>
          <a:p>
            <a:r>
              <a:rPr lang="fr-FR" dirty="0"/>
              <a:t>Mesure indirecte du diamètre terrestre par Ératosthène, vers 220 av. J.-C. </a:t>
            </a:r>
          </a:p>
          <a:p>
            <a:endParaRPr lang="fr-FR" dirty="0"/>
          </a:p>
        </p:txBody>
      </p:sp>
      <p:pic>
        <p:nvPicPr>
          <p:cNvPr id="16" name="Image 15">
            <a:extLst>
              <a:ext uri="{FF2B5EF4-FFF2-40B4-BE49-F238E27FC236}">
                <a16:creationId xmlns:a16="http://schemas.microsoft.com/office/drawing/2014/main" id="{201AD4CF-90EA-634D-82C2-B4823A91C585}"/>
              </a:ext>
            </a:extLst>
          </p:cNvPr>
          <p:cNvPicPr>
            <a:picLocks noChangeAspect="1"/>
          </p:cNvPicPr>
          <p:nvPr/>
        </p:nvPicPr>
        <p:blipFill>
          <a:blip r:embed="rId3"/>
          <a:stretch>
            <a:fillRect/>
          </a:stretch>
        </p:blipFill>
        <p:spPr>
          <a:xfrm>
            <a:off x="8502083" y="2756452"/>
            <a:ext cx="2851717" cy="3968474"/>
          </a:xfrm>
          <a:prstGeom prst="rect">
            <a:avLst/>
          </a:prstGeom>
        </p:spPr>
      </p:pic>
      <p:pic>
        <p:nvPicPr>
          <p:cNvPr id="17" name="Image 16">
            <a:extLst>
              <a:ext uri="{FF2B5EF4-FFF2-40B4-BE49-F238E27FC236}">
                <a16:creationId xmlns:a16="http://schemas.microsoft.com/office/drawing/2014/main" id="{54350C9E-9D23-0C40-993E-099294441422}"/>
              </a:ext>
            </a:extLst>
          </p:cNvPr>
          <p:cNvPicPr>
            <a:picLocks noChangeAspect="1"/>
          </p:cNvPicPr>
          <p:nvPr/>
        </p:nvPicPr>
        <p:blipFill>
          <a:blip r:embed="rId4"/>
          <a:stretch>
            <a:fillRect/>
          </a:stretch>
        </p:blipFill>
        <p:spPr>
          <a:xfrm>
            <a:off x="8015210" y="256140"/>
            <a:ext cx="3825461" cy="2869096"/>
          </a:xfrm>
          <a:prstGeom prst="rect">
            <a:avLst/>
          </a:prstGeom>
        </p:spPr>
      </p:pic>
    </p:spTree>
    <p:extLst>
      <p:ext uri="{BB962C8B-B14F-4D97-AF65-F5344CB8AC3E}">
        <p14:creationId xmlns:p14="http://schemas.microsoft.com/office/powerpoint/2010/main" val="275848573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Découverte de l’astronomie</a:t>
            </a:r>
          </a:p>
        </p:txBody>
      </p:sp>
      <p:sp>
        <p:nvSpPr>
          <p:cNvPr id="5" name="ZoneTexte 4"/>
          <p:cNvSpPr txBox="1"/>
          <p:nvPr/>
        </p:nvSpPr>
        <p:spPr>
          <a:xfrm>
            <a:off x="527384" y="1927470"/>
            <a:ext cx="2490952" cy="369332"/>
          </a:xfrm>
          <a:prstGeom prst="rect">
            <a:avLst/>
          </a:prstGeom>
          <a:noFill/>
        </p:spPr>
        <p:txBody>
          <a:bodyPr wrap="square" rtlCol="0">
            <a:spAutoFit/>
          </a:bodyPr>
          <a:lstStyle/>
          <a:p>
            <a:r>
              <a:rPr lang="fr-FR"/>
              <a:t>paradoxe d’</a:t>
            </a:r>
            <a:r>
              <a:rPr lang="fr-FR" dirty="0" err="1"/>
              <a:t>Olbers</a:t>
            </a:r>
            <a:endParaRPr lang="fr-FR" dirty="0"/>
          </a:p>
        </p:txBody>
      </p:sp>
      <p:sp>
        <p:nvSpPr>
          <p:cNvPr id="6" name="ZoneTexte 5"/>
          <p:cNvSpPr txBox="1"/>
          <p:nvPr/>
        </p:nvSpPr>
        <p:spPr>
          <a:xfrm>
            <a:off x="1011760" y="5103674"/>
            <a:ext cx="9427779" cy="1754326"/>
          </a:xfrm>
          <a:prstGeom prst="rect">
            <a:avLst/>
          </a:prstGeom>
          <a:noFill/>
        </p:spPr>
        <p:txBody>
          <a:bodyPr wrap="square" rtlCol="0">
            <a:spAutoFit/>
          </a:bodyPr>
          <a:lstStyle/>
          <a:p>
            <a:r>
              <a:rPr lang="fr-FR" dirty="0"/>
              <a:t>Comme l’Univers n’est âgé que d’environ 13,7 milliards d’années, la lumière, dont la </a:t>
            </a:r>
            <a:r>
              <a:rPr lang="fr-FR" dirty="0">
                <a:hlinkClick r:id="rId2" tooltip="La relativité restreinte"/>
              </a:rPr>
              <a:t>vitesse est finie</a:t>
            </a:r>
            <a:r>
              <a:rPr lang="fr-FR" dirty="0"/>
              <a:t>, n’a pu parcourir depuis sa naissance qu’une distance finie et il nous est impossible d’observer des objets plus éloignés que cette valeur maximale.</a:t>
            </a:r>
          </a:p>
          <a:p>
            <a:r>
              <a:rPr lang="fr-FR" dirty="0"/>
              <a:t>L’explication du paradoxe devient alors très simple : les galaxies qui sont au-delà de cette limite maximale nous sont inaccessibles et ne contribuent pas à la brillance du ciel. Il reste donc des directions de la voûte étoilée dans lesquelles notre regard ne rencontre absolument rien.</a:t>
            </a:r>
          </a:p>
        </p:txBody>
      </p:sp>
      <p:sp>
        <p:nvSpPr>
          <p:cNvPr id="9" name="ZoneTexte 8"/>
          <p:cNvSpPr txBox="1"/>
          <p:nvPr/>
        </p:nvSpPr>
        <p:spPr>
          <a:xfrm>
            <a:off x="310816" y="4619640"/>
            <a:ext cx="1054768" cy="369332"/>
          </a:xfrm>
          <a:prstGeom prst="rect">
            <a:avLst/>
          </a:prstGeom>
          <a:noFill/>
        </p:spPr>
        <p:txBody>
          <a:bodyPr wrap="square" rtlCol="0">
            <a:spAutoFit/>
          </a:bodyPr>
          <a:lstStyle/>
          <a:p>
            <a:r>
              <a:rPr lang="fr-FR" dirty="0"/>
              <a:t>Réponse</a:t>
            </a:r>
          </a:p>
        </p:txBody>
      </p:sp>
      <p:sp>
        <p:nvSpPr>
          <p:cNvPr id="3" name="ZoneTexte 2"/>
          <p:cNvSpPr txBox="1"/>
          <p:nvPr/>
        </p:nvSpPr>
        <p:spPr>
          <a:xfrm>
            <a:off x="2542674" y="1726711"/>
            <a:ext cx="7106652" cy="1754326"/>
          </a:xfrm>
          <a:prstGeom prst="rect">
            <a:avLst/>
          </a:prstGeom>
          <a:noFill/>
        </p:spPr>
        <p:txBody>
          <a:bodyPr wrap="square" rtlCol="0">
            <a:spAutoFit/>
          </a:bodyPr>
          <a:lstStyle/>
          <a:p>
            <a:r>
              <a:rPr lang="fr-FR" dirty="0"/>
              <a:t>Si on suppose un univers infini contenant une infinité d'</a:t>
            </a:r>
            <a:r>
              <a:rPr lang="fr-FR" dirty="0">
                <a:hlinkClick r:id="rId3" tooltip="Étoile"/>
              </a:rPr>
              <a:t>étoiles</a:t>
            </a:r>
            <a:r>
              <a:rPr lang="fr-FR" dirty="0"/>
              <a:t> uniformément réparties, alors chaque direction d'observation devrait aboutir à la surface d'une étoile. Donc, dans l'hypothèse où toute direction d'observation intercepte la surface d'une étoile, le ciel nocturne devrait être aussi brillant que la surface d'une étoile moyenne comme notre </a:t>
            </a:r>
            <a:r>
              <a:rPr lang="fr-FR" dirty="0">
                <a:hlinkClick r:id="rId4" tooltip="Soleil"/>
              </a:rPr>
              <a:t>Soleil</a:t>
            </a:r>
            <a:r>
              <a:rPr lang="fr-FR" dirty="0"/>
              <a:t> ou n'importe quelle autre étoile de </a:t>
            </a:r>
            <a:r>
              <a:rPr lang="fr-FR" dirty="0">
                <a:hlinkClick r:id="rId5" tooltip="Voie lactée"/>
              </a:rPr>
              <a:t>notre galaxie</a:t>
            </a:r>
            <a:r>
              <a:rPr lang="fr-FR" dirty="0"/>
              <a:t>.</a:t>
            </a:r>
          </a:p>
        </p:txBody>
      </p:sp>
      <p:pic>
        <p:nvPicPr>
          <p:cNvPr id="10" name="Image 9"/>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9475536" y="1043948"/>
            <a:ext cx="2540000" cy="2540000"/>
          </a:xfrm>
          <a:prstGeom prst="rect">
            <a:avLst/>
          </a:prstGeom>
        </p:spPr>
      </p:pic>
    </p:spTree>
    <p:extLst>
      <p:ext uri="{BB962C8B-B14F-4D97-AF65-F5344CB8AC3E}">
        <p14:creationId xmlns:p14="http://schemas.microsoft.com/office/powerpoint/2010/main" val="6026677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Découverte de l’astronomie</a:t>
            </a:r>
          </a:p>
        </p:txBody>
      </p:sp>
      <p:sp>
        <p:nvSpPr>
          <p:cNvPr id="4" name="ZoneTexte 3"/>
          <p:cNvSpPr txBox="1"/>
          <p:nvPr/>
        </p:nvSpPr>
        <p:spPr>
          <a:xfrm>
            <a:off x="1511687" y="2854922"/>
            <a:ext cx="5097660" cy="646331"/>
          </a:xfrm>
          <a:prstGeom prst="rect">
            <a:avLst/>
          </a:prstGeom>
          <a:noFill/>
        </p:spPr>
        <p:txBody>
          <a:bodyPr wrap="square" rtlCol="0">
            <a:spAutoFit/>
          </a:bodyPr>
          <a:lstStyle/>
          <a:p>
            <a:pPr marL="285750" indent="-285750">
              <a:buFont typeface="Arial" charset="0"/>
              <a:buChar char="•"/>
            </a:pPr>
            <a:r>
              <a:rPr lang="fr-FR" dirty="0"/>
              <a:t> la vitesse de récession d’une galaxie était proportionnelle à sa distance.</a:t>
            </a:r>
          </a:p>
        </p:txBody>
      </p:sp>
      <p:pic>
        <p:nvPicPr>
          <p:cNvPr id="5" name="Image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776359" y="1325767"/>
            <a:ext cx="2101380" cy="2235511"/>
          </a:xfrm>
          <a:prstGeom prst="rect">
            <a:avLst/>
          </a:prstGeom>
        </p:spPr>
      </p:pic>
      <p:sp>
        <p:nvSpPr>
          <p:cNvPr id="6" name="ZoneTexte 5"/>
          <p:cNvSpPr txBox="1"/>
          <p:nvPr/>
        </p:nvSpPr>
        <p:spPr>
          <a:xfrm>
            <a:off x="838200" y="1529359"/>
            <a:ext cx="3389586" cy="400110"/>
          </a:xfrm>
          <a:prstGeom prst="rect">
            <a:avLst/>
          </a:prstGeom>
          <a:noFill/>
        </p:spPr>
        <p:txBody>
          <a:bodyPr wrap="square" rtlCol="0">
            <a:spAutoFit/>
          </a:bodyPr>
          <a:lstStyle/>
          <a:p>
            <a:r>
              <a:rPr lang="fr-FR" sz="2000" dirty="0"/>
              <a:t>L’expansion de l’Univers</a:t>
            </a:r>
          </a:p>
        </p:txBody>
      </p:sp>
      <p:pic>
        <p:nvPicPr>
          <p:cNvPr id="3" name="Image 2"/>
          <p:cNvPicPr>
            <a:picLocks noChangeAspect="1"/>
          </p:cNvPicPr>
          <p:nvPr/>
        </p:nvPicPr>
        <p:blipFill>
          <a:blip r:embed="rId4"/>
          <a:stretch>
            <a:fillRect/>
          </a:stretch>
        </p:blipFill>
        <p:spPr>
          <a:xfrm>
            <a:off x="984602" y="4161759"/>
            <a:ext cx="4021691" cy="2507721"/>
          </a:xfrm>
          <a:prstGeom prst="rect">
            <a:avLst/>
          </a:prstGeom>
        </p:spPr>
      </p:pic>
      <p:pic>
        <p:nvPicPr>
          <p:cNvPr id="7" name="Image 6"/>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964531" y="3973241"/>
            <a:ext cx="3826416" cy="2884759"/>
          </a:xfrm>
          <a:prstGeom prst="rect">
            <a:avLst/>
          </a:prstGeom>
        </p:spPr>
      </p:pic>
      <p:sp>
        <p:nvSpPr>
          <p:cNvPr id="8" name="ZoneTexte 7"/>
          <p:cNvSpPr txBox="1"/>
          <p:nvPr/>
        </p:nvSpPr>
        <p:spPr>
          <a:xfrm>
            <a:off x="1511687" y="2120358"/>
            <a:ext cx="5386418" cy="646331"/>
          </a:xfrm>
          <a:prstGeom prst="rect">
            <a:avLst/>
          </a:prstGeom>
          <a:noFill/>
        </p:spPr>
        <p:txBody>
          <a:bodyPr wrap="square" rtlCol="0">
            <a:spAutoFit/>
          </a:bodyPr>
          <a:lstStyle/>
          <a:p>
            <a:pPr marL="285750" indent="-285750">
              <a:buFont typeface="Arial" charset="0"/>
              <a:buChar char="•"/>
            </a:pPr>
            <a:r>
              <a:rPr lang="fr-FR" dirty="0"/>
              <a:t>Super </a:t>
            </a:r>
            <a:r>
              <a:rPr lang="fr-FR" dirty="0" err="1"/>
              <a:t>novae</a:t>
            </a:r>
            <a:r>
              <a:rPr lang="fr-FR" dirty="0"/>
              <a:t> Type </a:t>
            </a:r>
            <a:r>
              <a:rPr lang="fr-FR" dirty="0" err="1"/>
              <a:t>Ia</a:t>
            </a:r>
            <a:r>
              <a:rPr lang="fr-FR" dirty="0"/>
              <a:t>: chandelles standards (explose de la même façon)</a:t>
            </a:r>
          </a:p>
        </p:txBody>
      </p:sp>
    </p:spTree>
    <p:extLst>
      <p:ext uri="{BB962C8B-B14F-4D97-AF65-F5344CB8AC3E}">
        <p14:creationId xmlns:p14="http://schemas.microsoft.com/office/powerpoint/2010/main" val="165798535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38200" y="362379"/>
            <a:ext cx="10515600" cy="1325563"/>
          </a:xfrm>
        </p:spPr>
        <p:txBody>
          <a:bodyPr/>
          <a:lstStyle/>
          <a:p>
            <a:r>
              <a:rPr lang="fr-FR" dirty="0"/>
              <a:t>Découverte de l’astronomie</a:t>
            </a:r>
          </a:p>
        </p:txBody>
      </p:sp>
      <p:sp>
        <p:nvSpPr>
          <p:cNvPr id="4" name="ZoneTexte 3"/>
          <p:cNvSpPr txBox="1"/>
          <p:nvPr/>
        </p:nvSpPr>
        <p:spPr>
          <a:xfrm>
            <a:off x="838200" y="1971918"/>
            <a:ext cx="5912069" cy="369332"/>
          </a:xfrm>
          <a:prstGeom prst="rect">
            <a:avLst/>
          </a:prstGeom>
          <a:noFill/>
        </p:spPr>
        <p:txBody>
          <a:bodyPr wrap="square" rtlCol="0">
            <a:spAutoFit/>
          </a:bodyPr>
          <a:lstStyle/>
          <a:p>
            <a:r>
              <a:rPr lang="fr-FR" dirty="0"/>
              <a:t>Au moins 3 différents moyens d’estimer l’Age de l’Univers</a:t>
            </a:r>
          </a:p>
        </p:txBody>
      </p:sp>
      <p:sp>
        <p:nvSpPr>
          <p:cNvPr id="5" name="ZoneTexte 4"/>
          <p:cNvSpPr txBox="1"/>
          <p:nvPr/>
        </p:nvSpPr>
        <p:spPr>
          <a:xfrm>
            <a:off x="1150883" y="2625227"/>
            <a:ext cx="9982338" cy="646331"/>
          </a:xfrm>
          <a:prstGeom prst="rect">
            <a:avLst/>
          </a:prstGeom>
          <a:noFill/>
        </p:spPr>
        <p:txBody>
          <a:bodyPr wrap="square" rtlCol="0">
            <a:spAutoFit/>
          </a:bodyPr>
          <a:lstStyle/>
          <a:p>
            <a:pPr marL="285750" indent="-285750">
              <a:buFont typeface="Arial" charset="0"/>
              <a:buChar char="•"/>
            </a:pPr>
            <a:r>
              <a:rPr lang="fr-FR" dirty="0"/>
              <a:t>L’âge des amas d’étoile: 11-13 Milliards d’années (analyse la forme de la séquence principale, étape de vie des étoiles dans l’amas)</a:t>
            </a:r>
          </a:p>
        </p:txBody>
      </p:sp>
      <p:sp>
        <p:nvSpPr>
          <p:cNvPr id="6" name="ZoneTexte 5"/>
          <p:cNvSpPr txBox="1"/>
          <p:nvPr/>
        </p:nvSpPr>
        <p:spPr>
          <a:xfrm>
            <a:off x="1021162" y="4734483"/>
            <a:ext cx="9823301" cy="646331"/>
          </a:xfrm>
          <a:prstGeom prst="rect">
            <a:avLst/>
          </a:prstGeom>
          <a:noFill/>
        </p:spPr>
        <p:txBody>
          <a:bodyPr wrap="square" rtlCol="0">
            <a:spAutoFit/>
          </a:bodyPr>
          <a:lstStyle/>
          <a:p>
            <a:pPr marL="285750" indent="-285750">
              <a:buFont typeface="Arial" charset="0"/>
              <a:buChar char="•"/>
            </a:pPr>
            <a:r>
              <a:rPr lang="fr-FR" dirty="0"/>
              <a:t>L’expansion de l’Univers: en remontant le temps à partir de la valeur trouvée par Hubble, on trouve 13 milliards d’années</a:t>
            </a:r>
          </a:p>
        </p:txBody>
      </p:sp>
      <p:sp>
        <p:nvSpPr>
          <p:cNvPr id="7" name="ZoneTexte 6"/>
          <p:cNvSpPr txBox="1"/>
          <p:nvPr/>
        </p:nvSpPr>
        <p:spPr>
          <a:xfrm>
            <a:off x="1021162" y="3612657"/>
            <a:ext cx="10332638" cy="646331"/>
          </a:xfrm>
          <a:prstGeom prst="rect">
            <a:avLst/>
          </a:prstGeom>
          <a:noFill/>
        </p:spPr>
        <p:txBody>
          <a:bodyPr wrap="square" rtlCol="0">
            <a:spAutoFit/>
          </a:bodyPr>
          <a:lstStyle/>
          <a:p>
            <a:pPr marL="285750" indent="-285750">
              <a:buFont typeface="Arial" charset="0"/>
              <a:buChar char="•"/>
            </a:pPr>
            <a:r>
              <a:rPr lang="fr-FR" dirty="0"/>
              <a:t>Désintégration de noyaux atomiques: l’uranium, le thorium, l’osmium ou le rhénium indiquent un âge compris entre 12 et 16 milliards d’années</a:t>
            </a:r>
          </a:p>
        </p:txBody>
      </p:sp>
      <p:sp>
        <p:nvSpPr>
          <p:cNvPr id="8" name="ZoneTexte 7"/>
          <p:cNvSpPr txBox="1"/>
          <p:nvPr/>
        </p:nvSpPr>
        <p:spPr>
          <a:xfrm>
            <a:off x="669758" y="1287832"/>
            <a:ext cx="5912069" cy="400110"/>
          </a:xfrm>
          <a:prstGeom prst="rect">
            <a:avLst/>
          </a:prstGeom>
          <a:noFill/>
        </p:spPr>
        <p:txBody>
          <a:bodyPr wrap="square" rtlCol="0">
            <a:spAutoFit/>
          </a:bodyPr>
          <a:lstStyle/>
          <a:p>
            <a:r>
              <a:rPr lang="fr-FR" sz="2000" dirty="0"/>
              <a:t>Estimation </a:t>
            </a:r>
            <a:r>
              <a:rPr lang="fr-FR" sz="2000"/>
              <a:t>de l’âge de l’Univers</a:t>
            </a:r>
            <a:endParaRPr lang="fr-FR" sz="2000" dirty="0"/>
          </a:p>
        </p:txBody>
      </p:sp>
    </p:spTree>
    <p:extLst>
      <p:ext uri="{BB962C8B-B14F-4D97-AF65-F5344CB8AC3E}">
        <p14:creationId xmlns:p14="http://schemas.microsoft.com/office/powerpoint/2010/main" val="201352392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Découverte de l’astronomie</a:t>
            </a:r>
          </a:p>
        </p:txBody>
      </p:sp>
      <p:sp>
        <p:nvSpPr>
          <p:cNvPr id="4" name="ZoneTexte 3"/>
          <p:cNvSpPr txBox="1"/>
          <p:nvPr/>
        </p:nvSpPr>
        <p:spPr>
          <a:xfrm>
            <a:off x="838198" y="2369920"/>
            <a:ext cx="9711559" cy="646331"/>
          </a:xfrm>
          <a:prstGeom prst="rect">
            <a:avLst/>
          </a:prstGeom>
          <a:noFill/>
        </p:spPr>
        <p:txBody>
          <a:bodyPr wrap="square" rtlCol="0">
            <a:spAutoFit/>
          </a:bodyPr>
          <a:lstStyle/>
          <a:p>
            <a:r>
              <a:rPr lang="fr-FR" dirty="0"/>
              <a:t>Présence d’une force répulsive à grande échelle capable de surmonter la force gravitationnelle qui lie les différents constituants de l’Univers</a:t>
            </a:r>
          </a:p>
        </p:txBody>
      </p:sp>
      <p:sp>
        <p:nvSpPr>
          <p:cNvPr id="5" name="ZoneTexte 4"/>
          <p:cNvSpPr txBox="1"/>
          <p:nvPr/>
        </p:nvSpPr>
        <p:spPr>
          <a:xfrm>
            <a:off x="1116552" y="3912991"/>
            <a:ext cx="4611828" cy="369332"/>
          </a:xfrm>
          <a:prstGeom prst="rect">
            <a:avLst/>
          </a:prstGeom>
          <a:noFill/>
        </p:spPr>
        <p:txBody>
          <a:bodyPr wrap="square" rtlCol="0">
            <a:spAutoFit/>
          </a:bodyPr>
          <a:lstStyle/>
          <a:p>
            <a:r>
              <a:rPr lang="fr-FR" dirty="0"/>
              <a:t>Constante cosmologique comme explication ?</a:t>
            </a:r>
          </a:p>
        </p:txBody>
      </p:sp>
      <p:sp>
        <p:nvSpPr>
          <p:cNvPr id="3" name="ZoneTexte 2"/>
          <p:cNvSpPr txBox="1"/>
          <p:nvPr/>
        </p:nvSpPr>
        <p:spPr>
          <a:xfrm>
            <a:off x="838200" y="1490633"/>
            <a:ext cx="4780547" cy="400110"/>
          </a:xfrm>
          <a:prstGeom prst="rect">
            <a:avLst/>
          </a:prstGeom>
          <a:noFill/>
        </p:spPr>
        <p:txBody>
          <a:bodyPr wrap="square" rtlCol="0">
            <a:spAutoFit/>
          </a:bodyPr>
          <a:lstStyle/>
          <a:p>
            <a:r>
              <a:rPr lang="fr-FR" sz="2000" dirty="0"/>
              <a:t>Interprétation de l’expansion de l’Univers</a:t>
            </a:r>
          </a:p>
        </p:txBody>
      </p:sp>
      <p:pic>
        <p:nvPicPr>
          <p:cNvPr id="7" name="Imag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434209" y="4652211"/>
            <a:ext cx="5104496" cy="1911350"/>
          </a:xfrm>
          <a:prstGeom prst="rect">
            <a:avLst/>
          </a:prstGeom>
        </p:spPr>
      </p:pic>
      <p:sp>
        <p:nvSpPr>
          <p:cNvPr id="6" name="ZoneTexte 5"/>
          <p:cNvSpPr txBox="1"/>
          <p:nvPr/>
        </p:nvSpPr>
        <p:spPr>
          <a:xfrm>
            <a:off x="6096000" y="1521411"/>
            <a:ext cx="2679031" cy="369332"/>
          </a:xfrm>
          <a:prstGeom prst="rect">
            <a:avLst/>
          </a:prstGeom>
          <a:noFill/>
        </p:spPr>
        <p:txBody>
          <a:bodyPr wrap="square" rtlCol="0">
            <a:spAutoFit/>
          </a:bodyPr>
          <a:lstStyle/>
          <a:p>
            <a:r>
              <a:rPr lang="fr-FR"/>
              <a:t>Energie noire</a:t>
            </a:r>
          </a:p>
        </p:txBody>
      </p:sp>
      <p:sp>
        <p:nvSpPr>
          <p:cNvPr id="8" name="Flèche vers la droite 7"/>
          <p:cNvSpPr/>
          <p:nvPr/>
        </p:nvSpPr>
        <p:spPr>
          <a:xfrm>
            <a:off x="5421747" y="1559545"/>
            <a:ext cx="544463" cy="283499"/>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ZoneTexte 8"/>
          <p:cNvSpPr txBox="1"/>
          <p:nvPr/>
        </p:nvSpPr>
        <p:spPr>
          <a:xfrm>
            <a:off x="7710977" y="6408014"/>
            <a:ext cx="2512662" cy="369332"/>
          </a:xfrm>
          <a:prstGeom prst="rect">
            <a:avLst/>
          </a:prstGeom>
          <a:noFill/>
        </p:spPr>
        <p:txBody>
          <a:bodyPr wrap="square" rtlCol="0">
            <a:spAutoFit/>
          </a:bodyPr>
          <a:lstStyle/>
          <a:p>
            <a:r>
              <a:rPr lang="fr-FR"/>
              <a:t>Equation d’Einstein</a:t>
            </a:r>
            <a:endParaRPr lang="fr-FR" dirty="0"/>
          </a:p>
        </p:txBody>
      </p:sp>
      <p:sp>
        <p:nvSpPr>
          <p:cNvPr id="10" name="ZoneTexte 9"/>
          <p:cNvSpPr txBox="1"/>
          <p:nvPr/>
        </p:nvSpPr>
        <p:spPr>
          <a:xfrm>
            <a:off x="8037095" y="4120301"/>
            <a:ext cx="2512662" cy="369332"/>
          </a:xfrm>
          <a:prstGeom prst="rect">
            <a:avLst/>
          </a:prstGeom>
          <a:noFill/>
        </p:spPr>
        <p:txBody>
          <a:bodyPr wrap="square" rtlCol="0">
            <a:spAutoFit/>
          </a:bodyPr>
          <a:lstStyle/>
          <a:p>
            <a:r>
              <a:rPr lang="fr-FR" dirty="0"/>
              <a:t>Constante cosmologique</a:t>
            </a:r>
          </a:p>
        </p:txBody>
      </p:sp>
      <p:sp>
        <p:nvSpPr>
          <p:cNvPr id="11" name="ZoneTexte 10"/>
          <p:cNvSpPr txBox="1"/>
          <p:nvPr/>
        </p:nvSpPr>
        <p:spPr>
          <a:xfrm>
            <a:off x="8382520" y="4990007"/>
            <a:ext cx="2512662" cy="369332"/>
          </a:xfrm>
          <a:prstGeom prst="rect">
            <a:avLst/>
          </a:prstGeom>
          <a:noFill/>
        </p:spPr>
        <p:txBody>
          <a:bodyPr wrap="square" rtlCol="0">
            <a:spAutoFit/>
          </a:bodyPr>
          <a:lstStyle/>
          <a:p>
            <a:r>
              <a:rPr lang="fr-FR" dirty="0"/>
              <a:t>Energie </a:t>
            </a:r>
          </a:p>
        </p:txBody>
      </p:sp>
      <p:sp>
        <p:nvSpPr>
          <p:cNvPr id="12" name="ZoneTexte 11"/>
          <p:cNvSpPr txBox="1"/>
          <p:nvPr/>
        </p:nvSpPr>
        <p:spPr>
          <a:xfrm>
            <a:off x="99503" y="5478451"/>
            <a:ext cx="2162434" cy="646331"/>
          </a:xfrm>
          <a:prstGeom prst="rect">
            <a:avLst/>
          </a:prstGeom>
          <a:noFill/>
        </p:spPr>
        <p:txBody>
          <a:bodyPr wrap="square" rtlCol="0">
            <a:spAutoFit/>
          </a:bodyPr>
          <a:lstStyle/>
          <a:p>
            <a:r>
              <a:rPr lang="fr-FR" dirty="0"/>
              <a:t>Courbure </a:t>
            </a:r>
            <a:r>
              <a:rPr lang="fr-FR"/>
              <a:t>de l’espace-temps</a:t>
            </a:r>
            <a:endParaRPr lang="fr-FR" dirty="0"/>
          </a:p>
        </p:txBody>
      </p:sp>
      <p:cxnSp>
        <p:nvCxnSpPr>
          <p:cNvPr id="14" name="Connecteur droit avec flèche 13"/>
          <p:cNvCxnSpPr/>
          <p:nvPr/>
        </p:nvCxnSpPr>
        <p:spPr>
          <a:xfrm flipV="1">
            <a:off x="1684421" y="5607886"/>
            <a:ext cx="1090863" cy="23144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necteur droit avec flèche 15"/>
          <p:cNvCxnSpPr>
            <a:stCxn id="10" idx="1"/>
          </p:cNvCxnSpPr>
          <p:nvPr/>
        </p:nvCxnSpPr>
        <p:spPr>
          <a:xfrm flipH="1">
            <a:off x="4360203" y="4304967"/>
            <a:ext cx="3676892" cy="117348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Connecteur droit avec flèche 20"/>
          <p:cNvCxnSpPr/>
          <p:nvPr/>
        </p:nvCxnSpPr>
        <p:spPr>
          <a:xfrm flipH="1">
            <a:off x="7133585" y="5232189"/>
            <a:ext cx="1112057" cy="23689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500722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Géocentrisme et moyen âge</a:t>
            </a:r>
          </a:p>
        </p:txBody>
      </p:sp>
      <p:pic>
        <p:nvPicPr>
          <p:cNvPr id="8" name="Image 7">
            <a:extLst>
              <a:ext uri="{FF2B5EF4-FFF2-40B4-BE49-F238E27FC236}">
                <a16:creationId xmlns:a16="http://schemas.microsoft.com/office/drawing/2014/main" id="{C052D883-4984-9948-BD03-D6549C57792C}"/>
              </a:ext>
            </a:extLst>
          </p:cNvPr>
          <p:cNvPicPr>
            <a:picLocks noChangeAspect="1"/>
          </p:cNvPicPr>
          <p:nvPr/>
        </p:nvPicPr>
        <p:blipFill>
          <a:blip r:embed="rId3"/>
          <a:stretch>
            <a:fillRect/>
          </a:stretch>
        </p:blipFill>
        <p:spPr>
          <a:xfrm>
            <a:off x="8858818" y="2571609"/>
            <a:ext cx="3333182" cy="2793169"/>
          </a:xfrm>
          <a:prstGeom prst="rect">
            <a:avLst/>
          </a:prstGeom>
        </p:spPr>
      </p:pic>
      <p:sp>
        <p:nvSpPr>
          <p:cNvPr id="13" name="ZoneTexte 12">
            <a:extLst>
              <a:ext uri="{FF2B5EF4-FFF2-40B4-BE49-F238E27FC236}">
                <a16:creationId xmlns:a16="http://schemas.microsoft.com/office/drawing/2014/main" id="{C37E0B0F-CA91-3846-80AC-B45371291344}"/>
              </a:ext>
            </a:extLst>
          </p:cNvPr>
          <p:cNvSpPr txBox="1"/>
          <p:nvPr/>
        </p:nvSpPr>
        <p:spPr>
          <a:xfrm>
            <a:off x="561099" y="1690688"/>
            <a:ext cx="7005891" cy="3693319"/>
          </a:xfrm>
          <a:prstGeom prst="rect">
            <a:avLst/>
          </a:prstGeom>
          <a:noFill/>
        </p:spPr>
        <p:txBody>
          <a:bodyPr wrap="square" rtlCol="0">
            <a:spAutoFit/>
          </a:bodyPr>
          <a:lstStyle/>
          <a:p>
            <a:endParaRPr lang="fr-FR" dirty="0"/>
          </a:p>
          <a:p>
            <a:r>
              <a:rPr lang="fr-FR" dirty="0"/>
              <a:t>Ptolémée : système géocentrique basé sur les épicycles. </a:t>
            </a:r>
          </a:p>
          <a:p>
            <a:endParaRPr lang="fr-FR" dirty="0"/>
          </a:p>
          <a:p>
            <a:endParaRPr lang="fr-FR" dirty="0"/>
          </a:p>
          <a:p>
            <a:r>
              <a:rPr lang="fr-FR" dirty="0"/>
              <a:t>Travaux repris par les perses et essor de l’astronomie dans le monde arabe pendant le moyen âge.</a:t>
            </a:r>
          </a:p>
          <a:p>
            <a:pPr marL="742950" lvl="1" indent="-285750">
              <a:buFont typeface="Arial" panose="020B0604020202020204" pitchFamily="34" charset="0"/>
              <a:buChar char="•"/>
            </a:pPr>
            <a:r>
              <a:rPr lang="fr-FR" dirty="0"/>
              <a:t>Abou </a:t>
            </a:r>
            <a:r>
              <a:rPr lang="fr-FR" dirty="0" err="1"/>
              <a:t>Masar</a:t>
            </a:r>
            <a:r>
              <a:rPr lang="fr-FR" dirty="0"/>
              <a:t> (795–886) décrit le phénomène des marées</a:t>
            </a:r>
          </a:p>
          <a:p>
            <a:pPr marL="742950" lvl="1" indent="-285750">
              <a:buFont typeface="Arial" panose="020B0604020202020204" pitchFamily="34" charset="0"/>
              <a:buChar char="•"/>
            </a:pPr>
            <a:r>
              <a:rPr lang="fr-FR" dirty="0" err="1"/>
              <a:t>Abd</a:t>
            </a:r>
            <a:r>
              <a:rPr lang="fr-FR" dirty="0"/>
              <a:t> al Rahman al Sufi (903–986) établit un catalogue d’étoiles</a:t>
            </a:r>
          </a:p>
          <a:p>
            <a:endParaRPr lang="fr-FR" dirty="0"/>
          </a:p>
          <a:p>
            <a:endParaRPr lang="fr-FR" dirty="0"/>
          </a:p>
          <a:p>
            <a:r>
              <a:rPr lang="fr-FR" dirty="0"/>
              <a:t>La vision géocentrique au cours pendant 1300 ans environ, notamment soutenu par l’église en Europe.</a:t>
            </a:r>
          </a:p>
          <a:p>
            <a:endParaRPr lang="fr-FR" dirty="0"/>
          </a:p>
        </p:txBody>
      </p:sp>
      <p:pic>
        <p:nvPicPr>
          <p:cNvPr id="14" name="Image 13">
            <a:extLst>
              <a:ext uri="{FF2B5EF4-FFF2-40B4-BE49-F238E27FC236}">
                <a16:creationId xmlns:a16="http://schemas.microsoft.com/office/drawing/2014/main" id="{D9235027-E3C4-5246-9088-7F12D5B8B117}"/>
              </a:ext>
            </a:extLst>
          </p:cNvPr>
          <p:cNvPicPr>
            <a:picLocks noChangeAspect="1"/>
          </p:cNvPicPr>
          <p:nvPr/>
        </p:nvPicPr>
        <p:blipFill>
          <a:blip r:embed="rId4"/>
          <a:stretch>
            <a:fillRect/>
          </a:stretch>
        </p:blipFill>
        <p:spPr>
          <a:xfrm>
            <a:off x="8160317" y="517847"/>
            <a:ext cx="1937839" cy="2519191"/>
          </a:xfrm>
          <a:prstGeom prst="rect">
            <a:avLst/>
          </a:prstGeom>
        </p:spPr>
      </p:pic>
      <p:pic>
        <p:nvPicPr>
          <p:cNvPr id="15" name="Image 14">
            <a:extLst>
              <a:ext uri="{FF2B5EF4-FFF2-40B4-BE49-F238E27FC236}">
                <a16:creationId xmlns:a16="http://schemas.microsoft.com/office/drawing/2014/main" id="{8A0788A9-A2AC-3040-9390-375633DEA924}"/>
              </a:ext>
            </a:extLst>
          </p:cNvPr>
          <p:cNvPicPr>
            <a:picLocks noChangeAspect="1"/>
          </p:cNvPicPr>
          <p:nvPr/>
        </p:nvPicPr>
        <p:blipFill>
          <a:blip r:embed="rId5"/>
          <a:stretch>
            <a:fillRect/>
          </a:stretch>
        </p:blipFill>
        <p:spPr>
          <a:xfrm>
            <a:off x="6722749" y="4782083"/>
            <a:ext cx="2106543" cy="1927487"/>
          </a:xfrm>
          <a:prstGeom prst="rect">
            <a:avLst/>
          </a:prstGeom>
        </p:spPr>
      </p:pic>
    </p:spTree>
    <p:extLst>
      <p:ext uri="{BB962C8B-B14F-4D97-AF65-F5344CB8AC3E}">
        <p14:creationId xmlns:p14="http://schemas.microsoft.com/office/powerpoint/2010/main" val="38739646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Du géocentrisme à l’Héliocentrisme</a:t>
            </a:r>
          </a:p>
        </p:txBody>
      </p:sp>
      <p:sp>
        <p:nvSpPr>
          <p:cNvPr id="4" name="ZoneTexte 3"/>
          <p:cNvSpPr txBox="1"/>
          <p:nvPr/>
        </p:nvSpPr>
        <p:spPr>
          <a:xfrm>
            <a:off x="577515" y="2015644"/>
            <a:ext cx="4351283" cy="1200329"/>
          </a:xfrm>
          <a:prstGeom prst="rect">
            <a:avLst/>
          </a:prstGeom>
          <a:noFill/>
        </p:spPr>
        <p:txBody>
          <a:bodyPr wrap="square" rtlCol="0">
            <a:spAutoFit/>
          </a:bodyPr>
          <a:lstStyle/>
          <a:p>
            <a:endParaRPr lang="fr-FR" dirty="0"/>
          </a:p>
          <a:p>
            <a:r>
              <a:rPr lang="fr-FR" dirty="0"/>
              <a:t>1543: Copernic place le Soleil est au centre du système solaire (</a:t>
            </a:r>
            <a:r>
              <a:rPr lang="fr-FR" b="1" i="1" dirty="0"/>
              <a:t>Des révolutions des orbes célestes</a:t>
            </a:r>
            <a:r>
              <a:rPr lang="fr-FR" dirty="0"/>
              <a:t>)</a:t>
            </a:r>
          </a:p>
        </p:txBody>
      </p:sp>
      <p:pic>
        <p:nvPicPr>
          <p:cNvPr id="13" name="Image 12">
            <a:extLst>
              <a:ext uri="{FF2B5EF4-FFF2-40B4-BE49-F238E27FC236}">
                <a16:creationId xmlns:a16="http://schemas.microsoft.com/office/drawing/2014/main" id="{14E0F4E5-DAA7-C646-8828-B88D8222E8E7}"/>
              </a:ext>
            </a:extLst>
          </p:cNvPr>
          <p:cNvPicPr>
            <a:picLocks noChangeAspect="1"/>
          </p:cNvPicPr>
          <p:nvPr/>
        </p:nvPicPr>
        <p:blipFill>
          <a:blip r:embed="rId3"/>
          <a:stretch>
            <a:fillRect/>
          </a:stretch>
        </p:blipFill>
        <p:spPr>
          <a:xfrm>
            <a:off x="5798202" y="2121144"/>
            <a:ext cx="6393798" cy="3082724"/>
          </a:xfrm>
          <a:prstGeom prst="rect">
            <a:avLst/>
          </a:prstGeom>
        </p:spPr>
      </p:pic>
      <p:sp>
        <p:nvSpPr>
          <p:cNvPr id="3" name="Rectangle 2">
            <a:extLst>
              <a:ext uri="{FF2B5EF4-FFF2-40B4-BE49-F238E27FC236}">
                <a16:creationId xmlns:a16="http://schemas.microsoft.com/office/drawing/2014/main" id="{5BD3743B-4912-2643-93EC-276F51A3A0C1}"/>
              </a:ext>
            </a:extLst>
          </p:cNvPr>
          <p:cNvSpPr/>
          <p:nvPr/>
        </p:nvSpPr>
        <p:spPr>
          <a:xfrm>
            <a:off x="6283424" y="5449658"/>
            <a:ext cx="2991203" cy="369332"/>
          </a:xfrm>
          <a:prstGeom prst="rect">
            <a:avLst/>
          </a:prstGeom>
        </p:spPr>
        <p:txBody>
          <a:bodyPr wrap="none">
            <a:spAutoFit/>
          </a:bodyPr>
          <a:lstStyle/>
          <a:p>
            <a:r>
              <a:rPr lang="en-GB" dirty="0"/>
              <a:t>Nicolas Copernic (1473–1563)</a:t>
            </a:r>
          </a:p>
        </p:txBody>
      </p:sp>
    </p:spTree>
    <p:extLst>
      <p:ext uri="{BB962C8B-B14F-4D97-AF65-F5344CB8AC3E}">
        <p14:creationId xmlns:p14="http://schemas.microsoft.com/office/powerpoint/2010/main" val="28121737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Naissance d’une science</a:t>
            </a:r>
          </a:p>
        </p:txBody>
      </p:sp>
      <p:sp>
        <p:nvSpPr>
          <p:cNvPr id="4" name="ZoneTexte 3"/>
          <p:cNvSpPr txBox="1"/>
          <p:nvPr/>
        </p:nvSpPr>
        <p:spPr>
          <a:xfrm>
            <a:off x="490364" y="1837685"/>
            <a:ext cx="7885010" cy="923330"/>
          </a:xfrm>
          <a:prstGeom prst="rect">
            <a:avLst/>
          </a:prstGeom>
          <a:noFill/>
        </p:spPr>
        <p:txBody>
          <a:bodyPr wrap="square" rtlCol="0">
            <a:spAutoFit/>
          </a:bodyPr>
          <a:lstStyle/>
          <a:p>
            <a:r>
              <a:rPr lang="fr-FR" dirty="0"/>
              <a:t>Galilée: naissance de la physique moderne, fondée sur l’expérience, et de l’astrophysique, fondée sur l’observation et l’utilisation de la physique comme cadre d’interprétation.</a:t>
            </a:r>
          </a:p>
        </p:txBody>
      </p:sp>
      <p:pic>
        <p:nvPicPr>
          <p:cNvPr id="3" name="Image 2">
            <a:extLst>
              <a:ext uri="{FF2B5EF4-FFF2-40B4-BE49-F238E27FC236}">
                <a16:creationId xmlns:a16="http://schemas.microsoft.com/office/drawing/2014/main" id="{11084760-5BE5-154D-90C8-5C4EAD0220C8}"/>
              </a:ext>
            </a:extLst>
          </p:cNvPr>
          <p:cNvPicPr>
            <a:picLocks noChangeAspect="1"/>
          </p:cNvPicPr>
          <p:nvPr/>
        </p:nvPicPr>
        <p:blipFill>
          <a:blip r:embed="rId3"/>
          <a:stretch>
            <a:fillRect/>
          </a:stretch>
        </p:blipFill>
        <p:spPr>
          <a:xfrm>
            <a:off x="490364" y="2990022"/>
            <a:ext cx="5041900" cy="2362200"/>
          </a:xfrm>
          <a:prstGeom prst="rect">
            <a:avLst/>
          </a:prstGeom>
        </p:spPr>
      </p:pic>
      <p:sp>
        <p:nvSpPr>
          <p:cNvPr id="11" name="Rectangle 10">
            <a:extLst>
              <a:ext uri="{FF2B5EF4-FFF2-40B4-BE49-F238E27FC236}">
                <a16:creationId xmlns:a16="http://schemas.microsoft.com/office/drawing/2014/main" id="{A41DB94F-AD67-E64A-89D9-90A9522A6226}"/>
              </a:ext>
            </a:extLst>
          </p:cNvPr>
          <p:cNvSpPr/>
          <p:nvPr/>
        </p:nvSpPr>
        <p:spPr>
          <a:xfrm>
            <a:off x="5989982" y="4752057"/>
            <a:ext cx="6096000" cy="1200329"/>
          </a:xfrm>
          <a:prstGeom prst="rect">
            <a:avLst/>
          </a:prstGeom>
        </p:spPr>
        <p:txBody>
          <a:bodyPr>
            <a:spAutoFit/>
          </a:bodyPr>
          <a:lstStyle/>
          <a:p>
            <a:r>
              <a:rPr lang="fr-FR" dirty="0"/>
              <a:t>Le relief de la Lune</a:t>
            </a:r>
          </a:p>
          <a:p>
            <a:r>
              <a:rPr lang="fr-FR" dirty="0"/>
              <a:t> Les taches solaires </a:t>
            </a:r>
          </a:p>
          <a:p>
            <a:r>
              <a:rPr lang="fr-FR" dirty="0"/>
              <a:t>Les satellites de Jupiter </a:t>
            </a:r>
          </a:p>
          <a:p>
            <a:r>
              <a:rPr lang="fr-FR" dirty="0"/>
              <a:t>Les phases de Vénus</a:t>
            </a:r>
            <a:endParaRPr lang="en-GB" dirty="0"/>
          </a:p>
        </p:txBody>
      </p:sp>
      <p:sp>
        <p:nvSpPr>
          <p:cNvPr id="14" name="Rectangle 13">
            <a:extLst>
              <a:ext uri="{FF2B5EF4-FFF2-40B4-BE49-F238E27FC236}">
                <a16:creationId xmlns:a16="http://schemas.microsoft.com/office/drawing/2014/main" id="{426DB26A-684A-6B40-9905-F6D2972E9679}"/>
              </a:ext>
            </a:extLst>
          </p:cNvPr>
          <p:cNvSpPr/>
          <p:nvPr/>
        </p:nvSpPr>
        <p:spPr>
          <a:xfrm>
            <a:off x="10107775" y="1767369"/>
            <a:ext cx="2084225" cy="369332"/>
          </a:xfrm>
          <a:prstGeom prst="rect">
            <a:avLst/>
          </a:prstGeom>
        </p:spPr>
        <p:txBody>
          <a:bodyPr wrap="none">
            <a:spAutoFit/>
          </a:bodyPr>
          <a:lstStyle/>
          <a:p>
            <a:r>
              <a:rPr lang="fr-FR" dirty="0"/>
              <a:t>Galilée (1564-1642) </a:t>
            </a:r>
            <a:endParaRPr lang="en-GB" dirty="0"/>
          </a:p>
        </p:txBody>
      </p:sp>
      <p:pic>
        <p:nvPicPr>
          <p:cNvPr id="15" name="Image 14">
            <a:extLst>
              <a:ext uri="{FF2B5EF4-FFF2-40B4-BE49-F238E27FC236}">
                <a16:creationId xmlns:a16="http://schemas.microsoft.com/office/drawing/2014/main" id="{04FED9D1-326E-D248-AF22-B43A2BEB7EB7}"/>
              </a:ext>
            </a:extLst>
          </p:cNvPr>
          <p:cNvPicPr>
            <a:picLocks noChangeAspect="1"/>
          </p:cNvPicPr>
          <p:nvPr/>
        </p:nvPicPr>
        <p:blipFill>
          <a:blip r:embed="rId4"/>
          <a:stretch>
            <a:fillRect/>
          </a:stretch>
        </p:blipFill>
        <p:spPr>
          <a:xfrm>
            <a:off x="8641900" y="2168796"/>
            <a:ext cx="3444082" cy="4373984"/>
          </a:xfrm>
          <a:prstGeom prst="rect">
            <a:avLst/>
          </a:prstGeom>
        </p:spPr>
      </p:pic>
    </p:spTree>
    <p:extLst>
      <p:ext uri="{BB962C8B-B14F-4D97-AF65-F5344CB8AC3E}">
        <p14:creationId xmlns:p14="http://schemas.microsoft.com/office/powerpoint/2010/main" val="20947702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Du géocentrisme à l’Héliocentrisme</a:t>
            </a:r>
          </a:p>
        </p:txBody>
      </p:sp>
      <p:sp>
        <p:nvSpPr>
          <p:cNvPr id="6" name="ZoneTexte 5"/>
          <p:cNvSpPr txBox="1"/>
          <p:nvPr/>
        </p:nvSpPr>
        <p:spPr>
          <a:xfrm>
            <a:off x="560427" y="1690688"/>
            <a:ext cx="4544484" cy="4524315"/>
          </a:xfrm>
          <a:prstGeom prst="rect">
            <a:avLst/>
          </a:prstGeom>
          <a:noFill/>
        </p:spPr>
        <p:txBody>
          <a:bodyPr wrap="square" rtlCol="0">
            <a:spAutoFit/>
          </a:bodyPr>
          <a:lstStyle/>
          <a:p>
            <a:r>
              <a:rPr lang="fr-FR" dirty="0" err="1"/>
              <a:t>Tycho</a:t>
            </a:r>
            <a:r>
              <a:rPr lang="fr-FR" dirty="0"/>
              <a:t> Brahe : premières mesures de distance</a:t>
            </a:r>
          </a:p>
          <a:p>
            <a:r>
              <a:rPr lang="fr-FR" dirty="0"/>
              <a:t>Observations précise de Mars</a:t>
            </a:r>
          </a:p>
          <a:p>
            <a:endParaRPr lang="fr-FR" dirty="0"/>
          </a:p>
          <a:p>
            <a:endParaRPr lang="fr-FR" dirty="0"/>
          </a:p>
          <a:p>
            <a:r>
              <a:rPr lang="fr-FR" dirty="0"/>
              <a:t>Kepler (son assistant) énonça ensuite les 3 lois de l’astronomie qui portent son nom</a:t>
            </a:r>
          </a:p>
          <a:p>
            <a:endParaRPr lang="fr-FR" dirty="0"/>
          </a:p>
          <a:p>
            <a:endParaRPr lang="fr-FR" dirty="0"/>
          </a:p>
          <a:p>
            <a:pPr marL="285750" indent="-285750">
              <a:buFont typeface="Arial" panose="020B0604020202020204" pitchFamily="34" charset="0"/>
              <a:buChar char="•"/>
            </a:pPr>
            <a:r>
              <a:rPr lang="fr-FR" dirty="0"/>
              <a:t>Les planètes se déplacent le long d’ellipses dont le Soleil occupe l’un des foyers. </a:t>
            </a:r>
          </a:p>
          <a:p>
            <a:pPr marL="285750" indent="-285750">
              <a:buFont typeface="Arial" panose="020B0604020202020204" pitchFamily="34" charset="0"/>
              <a:buChar char="•"/>
            </a:pPr>
            <a:r>
              <a:rPr lang="fr-FR" dirty="0"/>
              <a:t> Les aires balayées par les rayons vecteur en des temps égaux, sont égales (loi des aires). </a:t>
            </a:r>
          </a:p>
          <a:p>
            <a:pPr marL="285750" indent="-285750">
              <a:buFont typeface="Arial" panose="020B0604020202020204" pitchFamily="34" charset="0"/>
              <a:buChar char="•"/>
            </a:pPr>
            <a:r>
              <a:rPr lang="fr-FR" dirty="0"/>
              <a:t> Les carrés des périodes de révolution des planètes sont proportionnels aux cubes de leurs demi-grand axes : </a:t>
            </a:r>
            <a:r>
              <a:rPr lang="fr-FR" dirty="0" err="1"/>
              <a:t>T</a:t>
            </a:r>
            <a:r>
              <a:rPr lang="fr-FR" dirty="0"/>
              <a:t>^ 2/a^3 = </a:t>
            </a:r>
            <a:r>
              <a:rPr lang="fr-FR" dirty="0" err="1"/>
              <a:t>Cte</a:t>
            </a:r>
            <a:r>
              <a:rPr lang="fr-FR" dirty="0"/>
              <a:t>.</a:t>
            </a:r>
          </a:p>
        </p:txBody>
      </p:sp>
      <p:pic>
        <p:nvPicPr>
          <p:cNvPr id="7" name="Image 6"/>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611220" y="4448133"/>
            <a:ext cx="1887875" cy="2264130"/>
          </a:xfrm>
          <a:prstGeom prst="rect">
            <a:avLst/>
          </a:prstGeom>
        </p:spPr>
      </p:pic>
      <p:pic>
        <p:nvPicPr>
          <p:cNvPr id="9" name="Image 8"/>
          <p:cNvPicPr>
            <a:picLocks noChangeAspect="1"/>
          </p:cNvPicPr>
          <p:nvPr/>
        </p:nvPicPr>
        <p:blipFill>
          <a:blip r:embed="rId4"/>
          <a:stretch>
            <a:fillRect/>
          </a:stretch>
        </p:blipFill>
        <p:spPr>
          <a:xfrm>
            <a:off x="8837339" y="4447206"/>
            <a:ext cx="3354661" cy="2265057"/>
          </a:xfrm>
          <a:prstGeom prst="rect">
            <a:avLst/>
          </a:prstGeom>
        </p:spPr>
      </p:pic>
      <p:pic>
        <p:nvPicPr>
          <p:cNvPr id="8" name="Image 7">
            <a:extLst>
              <a:ext uri="{FF2B5EF4-FFF2-40B4-BE49-F238E27FC236}">
                <a16:creationId xmlns:a16="http://schemas.microsoft.com/office/drawing/2014/main" id="{48AC2DD8-B0F6-544A-ABE3-AF797E9B8E60}"/>
              </a:ext>
            </a:extLst>
          </p:cNvPr>
          <p:cNvPicPr>
            <a:picLocks noChangeAspect="1"/>
          </p:cNvPicPr>
          <p:nvPr/>
        </p:nvPicPr>
        <p:blipFill>
          <a:blip r:embed="rId5"/>
          <a:stretch>
            <a:fillRect/>
          </a:stretch>
        </p:blipFill>
        <p:spPr>
          <a:xfrm>
            <a:off x="7374740" y="1667085"/>
            <a:ext cx="2160212" cy="2657061"/>
          </a:xfrm>
          <a:prstGeom prst="rect">
            <a:avLst/>
          </a:prstGeom>
        </p:spPr>
      </p:pic>
    </p:spTree>
    <p:extLst>
      <p:ext uri="{BB962C8B-B14F-4D97-AF65-F5344CB8AC3E}">
        <p14:creationId xmlns:p14="http://schemas.microsoft.com/office/powerpoint/2010/main" val="18615652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Astronomie Moderne</a:t>
            </a:r>
          </a:p>
        </p:txBody>
      </p:sp>
      <p:pic>
        <p:nvPicPr>
          <p:cNvPr id="5" name="Image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9454776" y="704633"/>
            <a:ext cx="1796320" cy="2142004"/>
          </a:xfrm>
          <a:prstGeom prst="rect">
            <a:avLst/>
          </a:prstGeom>
        </p:spPr>
      </p:pic>
      <p:sp>
        <p:nvSpPr>
          <p:cNvPr id="6" name="ZoneTexte 5"/>
          <p:cNvSpPr txBox="1"/>
          <p:nvPr/>
        </p:nvSpPr>
        <p:spPr>
          <a:xfrm>
            <a:off x="737251" y="4246026"/>
            <a:ext cx="3914960" cy="646331"/>
          </a:xfrm>
          <a:prstGeom prst="rect">
            <a:avLst/>
          </a:prstGeom>
          <a:noFill/>
        </p:spPr>
        <p:txBody>
          <a:bodyPr wrap="square" rtlCol="0">
            <a:spAutoFit/>
          </a:bodyPr>
          <a:lstStyle/>
          <a:p>
            <a:r>
              <a:rPr lang="is-IS" dirty="0"/>
              <a:t>1860: Maxwell décrit que la lumière est une onde électromagnétique</a:t>
            </a:r>
            <a:endParaRPr lang="fr-FR" dirty="0"/>
          </a:p>
        </p:txBody>
      </p:sp>
      <p:pic>
        <p:nvPicPr>
          <p:cNvPr id="7" name="Image 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013381" y="4002586"/>
            <a:ext cx="1670859" cy="2121485"/>
          </a:xfrm>
          <a:prstGeom prst="rect">
            <a:avLst/>
          </a:prstGeom>
        </p:spPr>
      </p:pic>
      <p:pic>
        <p:nvPicPr>
          <p:cNvPr id="3" name="Image 2"/>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5248553" y="2306548"/>
            <a:ext cx="3683726" cy="844580"/>
          </a:xfrm>
          <a:prstGeom prst="rect">
            <a:avLst/>
          </a:prstGeom>
        </p:spPr>
      </p:pic>
      <p:pic>
        <p:nvPicPr>
          <p:cNvPr id="8" name="Image 7"/>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822392" y="4064640"/>
            <a:ext cx="3525756" cy="1655434"/>
          </a:xfrm>
          <a:prstGeom prst="rect">
            <a:avLst/>
          </a:prstGeom>
        </p:spPr>
      </p:pic>
      <p:sp>
        <p:nvSpPr>
          <p:cNvPr id="11" name="Rectangle 10">
            <a:extLst>
              <a:ext uri="{FF2B5EF4-FFF2-40B4-BE49-F238E27FC236}">
                <a16:creationId xmlns:a16="http://schemas.microsoft.com/office/drawing/2014/main" id="{37470D9B-11DE-D44A-BC6F-2A8CBE57A506}"/>
              </a:ext>
            </a:extLst>
          </p:cNvPr>
          <p:cNvSpPr/>
          <p:nvPr/>
        </p:nvSpPr>
        <p:spPr>
          <a:xfrm>
            <a:off x="568255" y="1590912"/>
            <a:ext cx="6096000" cy="1477328"/>
          </a:xfrm>
          <a:prstGeom prst="rect">
            <a:avLst/>
          </a:prstGeom>
        </p:spPr>
        <p:txBody>
          <a:bodyPr>
            <a:spAutoFit/>
          </a:bodyPr>
          <a:lstStyle/>
          <a:p>
            <a:r>
              <a:rPr lang="fr-FR" dirty="0"/>
              <a:t>Lois de mouvement (mécanique classique,</a:t>
            </a:r>
            <a:r>
              <a:rPr lang="is-IS" dirty="0"/>
              <a:t> 1687</a:t>
            </a:r>
            <a:r>
              <a:rPr lang="fr-FR" dirty="0"/>
              <a:t>) </a:t>
            </a:r>
          </a:p>
          <a:p>
            <a:r>
              <a:rPr lang="fr-FR" dirty="0"/>
              <a:t>Loi de la gravitation universelle</a:t>
            </a:r>
          </a:p>
          <a:p>
            <a:r>
              <a:rPr lang="fr-FR" dirty="0"/>
              <a:t> Optique : théorie de la couleur</a:t>
            </a:r>
          </a:p>
          <a:p>
            <a:r>
              <a:rPr lang="fr-FR" dirty="0"/>
              <a:t> Le télescope </a:t>
            </a:r>
          </a:p>
          <a:p>
            <a:r>
              <a:rPr lang="fr-FR" dirty="0"/>
              <a:t>Calcul infinitésimal </a:t>
            </a:r>
            <a:endParaRPr lang="en-GB" dirty="0"/>
          </a:p>
        </p:txBody>
      </p:sp>
      <p:sp>
        <p:nvSpPr>
          <p:cNvPr id="12" name="Rectangle 11">
            <a:extLst>
              <a:ext uri="{FF2B5EF4-FFF2-40B4-BE49-F238E27FC236}">
                <a16:creationId xmlns:a16="http://schemas.microsoft.com/office/drawing/2014/main" id="{BBBD7A4C-B22B-CF41-B8B6-33AFAE578811}"/>
              </a:ext>
            </a:extLst>
          </p:cNvPr>
          <p:cNvSpPr/>
          <p:nvPr/>
        </p:nvSpPr>
        <p:spPr>
          <a:xfrm>
            <a:off x="9286650" y="3001479"/>
            <a:ext cx="2132571" cy="369332"/>
          </a:xfrm>
          <a:prstGeom prst="rect">
            <a:avLst/>
          </a:prstGeom>
        </p:spPr>
        <p:txBody>
          <a:bodyPr wrap="none">
            <a:spAutoFit/>
          </a:bodyPr>
          <a:lstStyle/>
          <a:p>
            <a:r>
              <a:rPr lang="fr-FR" dirty="0"/>
              <a:t>Newton (1643-1727)</a:t>
            </a:r>
            <a:endParaRPr lang="en-GB" dirty="0"/>
          </a:p>
        </p:txBody>
      </p:sp>
      <p:sp>
        <p:nvSpPr>
          <p:cNvPr id="13" name="Rectangle 12">
            <a:extLst>
              <a:ext uri="{FF2B5EF4-FFF2-40B4-BE49-F238E27FC236}">
                <a16:creationId xmlns:a16="http://schemas.microsoft.com/office/drawing/2014/main" id="{7EE1F7B2-FDC2-714E-B438-2592DFED3D91}"/>
              </a:ext>
            </a:extLst>
          </p:cNvPr>
          <p:cNvSpPr/>
          <p:nvPr/>
        </p:nvSpPr>
        <p:spPr>
          <a:xfrm>
            <a:off x="379373" y="3600071"/>
            <a:ext cx="4645887" cy="369332"/>
          </a:xfrm>
          <a:prstGeom prst="rect">
            <a:avLst/>
          </a:prstGeom>
        </p:spPr>
        <p:txBody>
          <a:bodyPr wrap="none">
            <a:spAutoFit/>
          </a:bodyPr>
          <a:lstStyle/>
          <a:p>
            <a:r>
              <a:rPr lang="fr-FR" dirty="0"/>
              <a:t>les lois d e Kepler sont démontrées par Newton</a:t>
            </a:r>
            <a:endParaRPr lang="en-GB" dirty="0"/>
          </a:p>
        </p:txBody>
      </p:sp>
    </p:spTree>
    <p:extLst>
      <p:ext uri="{BB962C8B-B14F-4D97-AF65-F5344CB8AC3E}">
        <p14:creationId xmlns:p14="http://schemas.microsoft.com/office/powerpoint/2010/main" val="20062362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585759" y="180459"/>
            <a:ext cx="10515600" cy="1325563"/>
          </a:xfrm>
        </p:spPr>
        <p:txBody>
          <a:bodyPr/>
          <a:lstStyle/>
          <a:p>
            <a:r>
              <a:rPr lang="fr-FR" dirty="0"/>
              <a:t>Instrumentation</a:t>
            </a:r>
          </a:p>
        </p:txBody>
      </p:sp>
      <p:sp>
        <p:nvSpPr>
          <p:cNvPr id="13" name="Rectangle 12">
            <a:extLst>
              <a:ext uri="{FF2B5EF4-FFF2-40B4-BE49-F238E27FC236}">
                <a16:creationId xmlns:a16="http://schemas.microsoft.com/office/drawing/2014/main" id="{7EE1F7B2-FDC2-714E-B438-2592DFED3D91}"/>
              </a:ext>
            </a:extLst>
          </p:cNvPr>
          <p:cNvSpPr/>
          <p:nvPr/>
        </p:nvSpPr>
        <p:spPr>
          <a:xfrm>
            <a:off x="4129738" y="1506022"/>
            <a:ext cx="2195088" cy="369332"/>
          </a:xfrm>
          <a:prstGeom prst="rect">
            <a:avLst/>
          </a:prstGeom>
        </p:spPr>
        <p:txBody>
          <a:bodyPr wrap="none">
            <a:spAutoFit/>
          </a:bodyPr>
          <a:lstStyle/>
          <a:p>
            <a:r>
              <a:rPr lang="fr-FR" dirty="0"/>
              <a:t>Télescope de Newton</a:t>
            </a:r>
            <a:endParaRPr lang="en-GB" dirty="0"/>
          </a:p>
        </p:txBody>
      </p:sp>
      <p:pic>
        <p:nvPicPr>
          <p:cNvPr id="4" name="Image 3">
            <a:extLst>
              <a:ext uri="{FF2B5EF4-FFF2-40B4-BE49-F238E27FC236}">
                <a16:creationId xmlns:a16="http://schemas.microsoft.com/office/drawing/2014/main" id="{717B59A6-4986-1A44-8202-C8C227E6FC41}"/>
              </a:ext>
            </a:extLst>
          </p:cNvPr>
          <p:cNvPicPr>
            <a:picLocks noChangeAspect="1"/>
          </p:cNvPicPr>
          <p:nvPr/>
        </p:nvPicPr>
        <p:blipFill>
          <a:blip r:embed="rId3"/>
          <a:stretch>
            <a:fillRect/>
          </a:stretch>
        </p:blipFill>
        <p:spPr>
          <a:xfrm>
            <a:off x="1372231" y="1206589"/>
            <a:ext cx="2366764" cy="2337179"/>
          </a:xfrm>
          <a:prstGeom prst="rect">
            <a:avLst/>
          </a:prstGeom>
        </p:spPr>
      </p:pic>
      <p:pic>
        <p:nvPicPr>
          <p:cNvPr id="9" name="Image 8">
            <a:extLst>
              <a:ext uri="{FF2B5EF4-FFF2-40B4-BE49-F238E27FC236}">
                <a16:creationId xmlns:a16="http://schemas.microsoft.com/office/drawing/2014/main" id="{63E57FBF-5C4E-AB43-8F54-234145F9EFFC}"/>
              </a:ext>
            </a:extLst>
          </p:cNvPr>
          <p:cNvPicPr>
            <a:picLocks noChangeAspect="1"/>
          </p:cNvPicPr>
          <p:nvPr/>
        </p:nvPicPr>
        <p:blipFill rotWithShape="1">
          <a:blip r:embed="rId4"/>
          <a:srcRect b="7346"/>
          <a:stretch/>
        </p:blipFill>
        <p:spPr>
          <a:xfrm>
            <a:off x="7849630" y="365125"/>
            <a:ext cx="3863083" cy="3419612"/>
          </a:xfrm>
          <a:prstGeom prst="rect">
            <a:avLst/>
          </a:prstGeom>
        </p:spPr>
      </p:pic>
      <p:sp>
        <p:nvSpPr>
          <p:cNvPr id="14" name="Rectangle 13">
            <a:extLst>
              <a:ext uri="{FF2B5EF4-FFF2-40B4-BE49-F238E27FC236}">
                <a16:creationId xmlns:a16="http://schemas.microsoft.com/office/drawing/2014/main" id="{37CC22C1-68AB-B742-A431-CDC6D50C7852}"/>
              </a:ext>
            </a:extLst>
          </p:cNvPr>
          <p:cNvSpPr/>
          <p:nvPr/>
        </p:nvSpPr>
        <p:spPr>
          <a:xfrm>
            <a:off x="8723260" y="3893691"/>
            <a:ext cx="2216504" cy="646331"/>
          </a:xfrm>
          <a:prstGeom prst="rect">
            <a:avLst/>
          </a:prstGeom>
        </p:spPr>
        <p:txBody>
          <a:bodyPr wrap="none">
            <a:spAutoFit/>
          </a:bodyPr>
          <a:lstStyle/>
          <a:p>
            <a:r>
              <a:rPr lang="en-GB" dirty="0"/>
              <a:t>Telescope de Hershel </a:t>
            </a:r>
          </a:p>
          <a:p>
            <a:r>
              <a:rPr lang="en-GB" dirty="0"/>
              <a:t>12 m de </a:t>
            </a:r>
            <a:r>
              <a:rPr lang="en-GB" dirty="0" err="1"/>
              <a:t>focale</a:t>
            </a:r>
            <a:endParaRPr lang="en-GB" dirty="0"/>
          </a:p>
        </p:txBody>
      </p:sp>
      <p:pic>
        <p:nvPicPr>
          <p:cNvPr id="15" name="Image 14">
            <a:extLst>
              <a:ext uri="{FF2B5EF4-FFF2-40B4-BE49-F238E27FC236}">
                <a16:creationId xmlns:a16="http://schemas.microsoft.com/office/drawing/2014/main" id="{9722DDEF-3D4A-834A-A43C-1A9EE1ACE4C2}"/>
              </a:ext>
            </a:extLst>
          </p:cNvPr>
          <p:cNvPicPr>
            <a:picLocks noChangeAspect="1"/>
          </p:cNvPicPr>
          <p:nvPr/>
        </p:nvPicPr>
        <p:blipFill>
          <a:blip r:embed="rId5"/>
          <a:stretch>
            <a:fillRect/>
          </a:stretch>
        </p:blipFill>
        <p:spPr>
          <a:xfrm>
            <a:off x="4268856" y="3244334"/>
            <a:ext cx="2514600" cy="3251200"/>
          </a:xfrm>
          <a:prstGeom prst="rect">
            <a:avLst/>
          </a:prstGeom>
        </p:spPr>
      </p:pic>
      <p:sp>
        <p:nvSpPr>
          <p:cNvPr id="16" name="Rectangle 15">
            <a:extLst>
              <a:ext uri="{FF2B5EF4-FFF2-40B4-BE49-F238E27FC236}">
                <a16:creationId xmlns:a16="http://schemas.microsoft.com/office/drawing/2014/main" id="{B40D69C2-348F-EE4D-956C-F60B5F20548C}"/>
              </a:ext>
            </a:extLst>
          </p:cNvPr>
          <p:cNvSpPr/>
          <p:nvPr/>
        </p:nvSpPr>
        <p:spPr>
          <a:xfrm>
            <a:off x="7174199" y="5868266"/>
            <a:ext cx="2173480" cy="369332"/>
          </a:xfrm>
          <a:prstGeom prst="rect">
            <a:avLst/>
          </a:prstGeom>
        </p:spPr>
        <p:txBody>
          <a:bodyPr wrap="none">
            <a:spAutoFit/>
          </a:bodyPr>
          <a:lstStyle/>
          <a:p>
            <a:r>
              <a:rPr lang="fr-FR" dirty="0"/>
              <a:t>Hubble, mont Wilson</a:t>
            </a:r>
            <a:endParaRPr lang="en-GB" dirty="0"/>
          </a:p>
        </p:txBody>
      </p:sp>
    </p:spTree>
    <p:extLst>
      <p:ext uri="{BB962C8B-B14F-4D97-AF65-F5344CB8AC3E}">
        <p14:creationId xmlns:p14="http://schemas.microsoft.com/office/powerpoint/2010/main" val="2544357331"/>
      </p:ext>
    </p:extLst>
  </p:cSld>
  <p:clrMapOvr>
    <a:masterClrMapping/>
  </p:clrMapOvr>
</p:sld>
</file>

<file path=ppt/theme/theme1.xml><?xml version="1.0" encoding="utf-8"?>
<a:theme xmlns:a="http://schemas.openxmlformats.org/drawingml/2006/main" name="Office Theme">
  <a:themeElements>
    <a:clrScheme name="Thème 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hème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hèm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2.xml><?xml version="1.0" encoding="utf-8"?>
<a:theme xmlns:a="http://schemas.openxmlformats.org/drawingml/2006/main" name="Thème Office">
  <a:themeElements>
    <a:clrScheme name="Bureau">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Bureau">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ureau">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4694</TotalTime>
  <Words>3016</Words>
  <Application>Microsoft Macintosh PowerPoint</Application>
  <PresentationFormat>Grand écran</PresentationFormat>
  <Paragraphs>301</Paragraphs>
  <Slides>33</Slides>
  <Notes>19</Notes>
  <HiddenSlides>0</HiddenSlides>
  <MMClips>0</MMClips>
  <ScaleCrop>false</ScaleCrop>
  <HeadingPairs>
    <vt:vector size="6" baseType="variant">
      <vt:variant>
        <vt:lpstr>Polices utilisées</vt:lpstr>
      </vt:variant>
      <vt:variant>
        <vt:i4>7</vt:i4>
      </vt:variant>
      <vt:variant>
        <vt:lpstr>Thème</vt:lpstr>
      </vt:variant>
      <vt:variant>
        <vt:i4>1</vt:i4>
      </vt:variant>
      <vt:variant>
        <vt:lpstr>Titres des diapositives</vt:lpstr>
      </vt:variant>
      <vt:variant>
        <vt:i4>33</vt:i4>
      </vt:variant>
    </vt:vector>
  </HeadingPairs>
  <TitlesOfParts>
    <vt:vector size="41" baseType="lpstr">
      <vt:lpstr>Arial</vt:lpstr>
      <vt:lpstr>Calibri</vt:lpstr>
      <vt:lpstr>Calibri Light</vt:lpstr>
      <vt:lpstr>Cambria Math</vt:lpstr>
      <vt:lpstr>CMR12</vt:lpstr>
      <vt:lpstr>CMSY8</vt:lpstr>
      <vt:lpstr>Source Sans Pro</vt:lpstr>
      <vt:lpstr>Office Theme</vt:lpstr>
      <vt:lpstr>Séminaire général sur l’astronomie</vt:lpstr>
      <vt:lpstr>Histoire et préhistoire de l’astronomie</vt:lpstr>
      <vt:lpstr>Antiquité</vt:lpstr>
      <vt:lpstr>Géocentrisme et moyen âge</vt:lpstr>
      <vt:lpstr>Du géocentrisme à l’Héliocentrisme</vt:lpstr>
      <vt:lpstr>Naissance d’une science</vt:lpstr>
      <vt:lpstr>Du géocentrisme à l’Héliocentrisme</vt:lpstr>
      <vt:lpstr>Astronomie Moderne</vt:lpstr>
      <vt:lpstr>Instrumentation</vt:lpstr>
      <vt:lpstr>Multi-longueur d’onde </vt:lpstr>
      <vt:lpstr>Spectroscopie</vt:lpstr>
      <vt:lpstr>Le rôle de la théorie physique</vt:lpstr>
      <vt:lpstr>Le rôle de la théorie physique</vt:lpstr>
      <vt:lpstr>Etude des étoiles </vt:lpstr>
      <vt:lpstr>Cosmologie : l’Univers en expension</vt:lpstr>
      <vt:lpstr>Découverte de l’astronomie</vt:lpstr>
      <vt:lpstr>Découverte de l’astronomie</vt:lpstr>
      <vt:lpstr>Le système Solaire</vt:lpstr>
      <vt:lpstr>Les planètes telluriques</vt:lpstr>
      <vt:lpstr>Les planètes gazeuses</vt:lpstr>
      <vt:lpstr>Autres objets du système solaire</vt:lpstr>
      <vt:lpstr>Découverte de l’astronomie</vt:lpstr>
      <vt:lpstr>Découverte de l’astronomie</vt:lpstr>
      <vt:lpstr>Découverte de l’astronomie</vt:lpstr>
      <vt:lpstr>Découverte de l’astronomie</vt:lpstr>
      <vt:lpstr>Découverte de l’astronomie</vt:lpstr>
      <vt:lpstr>Découverte de l’astronomie</vt:lpstr>
      <vt:lpstr>Découverte de l’astronomie</vt:lpstr>
      <vt:lpstr>Découverte de l’astronomie</vt:lpstr>
      <vt:lpstr>Découverte de l’astronomie</vt:lpstr>
      <vt:lpstr>Découverte de l’astronomie</vt:lpstr>
      <vt:lpstr>Découverte de l’astronomie</vt:lpstr>
      <vt:lpstr>Découverte de l’astronomie</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L’astronomie gamma</dc:title>
  <dc:creator>Utilisateur de Microsoft Office</dc:creator>
  <cp:lastModifiedBy>Microsoft Office User</cp:lastModifiedBy>
  <cp:revision>221</cp:revision>
  <cp:lastPrinted>2019-04-10T11:39:27Z</cp:lastPrinted>
  <dcterms:created xsi:type="dcterms:W3CDTF">2018-03-29T17:34:52Z</dcterms:created>
  <dcterms:modified xsi:type="dcterms:W3CDTF">2020-04-23T08:56:33Z</dcterms:modified>
</cp:coreProperties>
</file>